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256" r:id="rId2"/>
    <p:sldId id="306" r:id="rId3"/>
    <p:sldId id="269" r:id="rId4"/>
    <p:sldId id="268" r:id="rId5"/>
    <p:sldId id="258" r:id="rId6"/>
    <p:sldId id="260" r:id="rId7"/>
    <p:sldId id="290" r:id="rId8"/>
    <p:sldId id="314" r:id="rId9"/>
    <p:sldId id="316" r:id="rId10"/>
    <p:sldId id="315" r:id="rId11"/>
    <p:sldId id="317" r:id="rId12"/>
    <p:sldId id="307" r:id="rId13"/>
    <p:sldId id="288" r:id="rId14"/>
    <p:sldId id="298" r:id="rId15"/>
    <p:sldId id="294" r:id="rId16"/>
    <p:sldId id="295" r:id="rId17"/>
    <p:sldId id="296" r:id="rId18"/>
    <p:sldId id="291" r:id="rId19"/>
    <p:sldId id="293" r:id="rId20"/>
    <p:sldId id="292" r:id="rId21"/>
    <p:sldId id="297" r:id="rId22"/>
    <p:sldId id="312" r:id="rId23"/>
    <p:sldId id="308" r:id="rId24"/>
    <p:sldId id="309" r:id="rId25"/>
    <p:sldId id="310" r:id="rId26"/>
    <p:sldId id="311" r:id="rId27"/>
    <p:sldId id="278" r:id="rId28"/>
    <p:sldId id="267" r:id="rId29"/>
    <p:sldId id="261" r:id="rId30"/>
    <p:sldId id="271" r:id="rId31"/>
    <p:sldId id="263" r:id="rId32"/>
    <p:sldId id="270" r:id="rId33"/>
    <p:sldId id="262" r:id="rId34"/>
    <p:sldId id="264" r:id="rId35"/>
    <p:sldId id="313"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37" autoAdjust="0"/>
    <p:restoredTop sz="80476" autoAdjust="0"/>
  </p:normalViewPr>
  <p:slideViewPr>
    <p:cSldViewPr snapToGrid="0" snapToObjects="1">
      <p:cViewPr varScale="1">
        <p:scale>
          <a:sx n="102" d="100"/>
          <a:sy n="102" d="100"/>
        </p:scale>
        <p:origin x="2184" y="176"/>
      </p:cViewPr>
      <p:guideLst>
        <p:guide orient="horz" pos="2160"/>
        <p:guide pos="2880"/>
      </p:guideLst>
    </p:cSldViewPr>
  </p:slideViewPr>
  <p:outlineViewPr>
    <p:cViewPr>
      <p:scale>
        <a:sx n="33" d="100"/>
        <a:sy n="33" d="100"/>
      </p:scale>
      <p:origin x="0" y="192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B5E481-FB6F-0048-97C4-0BDF55EDB7B9}" type="datetimeFigureOut">
              <a:rPr lang="en-US" smtClean="0"/>
              <a:t>11/18/19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C3EE2C-2260-694A-BFB3-1A7013CEAB57}" type="slidenum">
              <a:rPr lang="en-US" smtClean="0"/>
              <a:t>‹#›</a:t>
            </a:fld>
            <a:endParaRPr lang="en-US"/>
          </a:p>
        </p:txBody>
      </p:sp>
    </p:spTree>
    <p:extLst>
      <p:ext uri="{BB962C8B-B14F-4D97-AF65-F5344CB8AC3E}">
        <p14:creationId xmlns:p14="http://schemas.microsoft.com/office/powerpoint/2010/main" val="16174910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pbpython.com</a:t>
            </a:r>
            <a:r>
              <a:rPr lang="en-US" dirty="0"/>
              <a:t>/visualization-tools-1.html?utm_campaign=Data_Elixir_20&amp;utm_medium=</a:t>
            </a:r>
            <a:r>
              <a:rPr lang="en-US" dirty="0" err="1"/>
              <a:t>email&amp;utm_source</a:t>
            </a:r>
            <a:r>
              <a:rPr lang="en-US" dirty="0"/>
              <a:t>=Data%2BElixir</a:t>
            </a:r>
          </a:p>
        </p:txBody>
      </p:sp>
      <p:sp>
        <p:nvSpPr>
          <p:cNvPr id="4" name="Slide Number Placeholder 3"/>
          <p:cNvSpPr>
            <a:spLocks noGrp="1"/>
          </p:cNvSpPr>
          <p:nvPr>
            <p:ph type="sldNum" sz="quarter" idx="10"/>
          </p:nvPr>
        </p:nvSpPr>
        <p:spPr/>
        <p:txBody>
          <a:bodyPr/>
          <a:lstStyle/>
          <a:p>
            <a:fld id="{53C3EE2C-2260-694A-BFB3-1A7013CEAB57}" type="slidenum">
              <a:rPr lang="en-US" smtClean="0"/>
              <a:t>4</a:t>
            </a:fld>
            <a:endParaRPr lang="en-US"/>
          </a:p>
        </p:txBody>
      </p:sp>
    </p:spTree>
    <p:extLst>
      <p:ext uri="{BB962C8B-B14F-4D97-AF65-F5344CB8AC3E}">
        <p14:creationId xmlns:p14="http://schemas.microsoft.com/office/powerpoint/2010/main" val="192034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C3EE2C-2260-694A-BFB3-1A7013CEAB57}" type="slidenum">
              <a:rPr lang="en-US" smtClean="0"/>
              <a:t>19</a:t>
            </a:fld>
            <a:endParaRPr lang="en-US"/>
          </a:p>
        </p:txBody>
      </p:sp>
    </p:spTree>
    <p:extLst>
      <p:ext uri="{BB962C8B-B14F-4D97-AF65-F5344CB8AC3E}">
        <p14:creationId xmlns:p14="http://schemas.microsoft.com/office/powerpoint/2010/main" val="931922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C3EE2C-2260-694A-BFB3-1A7013CEAB57}" type="slidenum">
              <a:rPr lang="en-US" smtClean="0"/>
              <a:t>20</a:t>
            </a:fld>
            <a:endParaRPr lang="en-US"/>
          </a:p>
        </p:txBody>
      </p:sp>
    </p:spTree>
    <p:extLst>
      <p:ext uri="{BB962C8B-B14F-4D97-AF65-F5344CB8AC3E}">
        <p14:creationId xmlns:p14="http://schemas.microsoft.com/office/powerpoint/2010/main" val="931922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C3EE2C-2260-694A-BFB3-1A7013CEAB57}" type="slidenum">
              <a:rPr lang="en-US" smtClean="0"/>
              <a:t>21</a:t>
            </a:fld>
            <a:endParaRPr lang="en-US"/>
          </a:p>
        </p:txBody>
      </p:sp>
    </p:spTree>
    <p:extLst>
      <p:ext uri="{BB962C8B-B14F-4D97-AF65-F5344CB8AC3E}">
        <p14:creationId xmlns:p14="http://schemas.microsoft.com/office/powerpoint/2010/main" val="931922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speakerdeck.com</a:t>
            </a:r>
            <a:r>
              <a:rPr lang="en-US" dirty="0"/>
              <a:t>/</a:t>
            </a:r>
            <a:r>
              <a:rPr lang="en-US" dirty="0" err="1"/>
              <a:t>wrobstory</a:t>
            </a:r>
            <a:r>
              <a:rPr lang="en-US" dirty="0"/>
              <a:t>/python-data-visualization-what-now</a:t>
            </a:r>
          </a:p>
          <a:p>
            <a:r>
              <a:rPr lang="en-US" dirty="0"/>
              <a:t>Check out</a:t>
            </a:r>
          </a:p>
          <a:p>
            <a:r>
              <a:rPr lang="en-US" dirty="0"/>
              <a:t>http://</a:t>
            </a:r>
            <a:r>
              <a:rPr lang="en-US" dirty="0" err="1"/>
              <a:t>newcoder.io</a:t>
            </a:r>
            <a:r>
              <a:rPr lang="en-US" dirty="0"/>
              <a:t>/Intro-DataViz/</a:t>
            </a:r>
          </a:p>
          <a:p>
            <a:r>
              <a:rPr lang="en-US" dirty="0"/>
              <a:t>http://</a:t>
            </a:r>
            <a:r>
              <a:rPr lang="en-US" dirty="0" err="1"/>
              <a:t>radar.oreilly.com</a:t>
            </a:r>
            <a:r>
              <a:rPr lang="en-US" dirty="0"/>
              <a:t>/2013/03/python-data-tools-just-keep-getting-</a:t>
            </a:r>
            <a:r>
              <a:rPr lang="en-US" dirty="0" err="1"/>
              <a:t>better.html</a:t>
            </a:r>
            <a:endParaRPr lang="en-US" dirty="0"/>
          </a:p>
          <a:p>
            <a:r>
              <a:rPr lang="en-US" dirty="0"/>
              <a:t>Network visualization (</a:t>
            </a:r>
            <a:r>
              <a:rPr lang="en-US" dirty="0" err="1"/>
              <a:t>Cytoscape</a:t>
            </a:r>
            <a:r>
              <a:rPr lang="en-US" dirty="0"/>
              <a:t>, </a:t>
            </a:r>
            <a:r>
              <a:rPr lang="en-US" dirty="0" err="1"/>
              <a:t>Gelphi</a:t>
            </a:r>
            <a:r>
              <a:rPr lang="en-US" dirty="0"/>
              <a:t>)</a:t>
            </a:r>
          </a:p>
        </p:txBody>
      </p:sp>
      <p:sp>
        <p:nvSpPr>
          <p:cNvPr id="4" name="Slide Number Placeholder 3"/>
          <p:cNvSpPr>
            <a:spLocks noGrp="1"/>
          </p:cNvSpPr>
          <p:nvPr>
            <p:ph type="sldNum" sz="quarter" idx="10"/>
          </p:nvPr>
        </p:nvSpPr>
        <p:spPr/>
        <p:txBody>
          <a:bodyPr/>
          <a:lstStyle/>
          <a:p>
            <a:fld id="{53C3EE2C-2260-694A-BFB3-1A7013CEAB57}" type="slidenum">
              <a:rPr lang="en-US" smtClean="0"/>
              <a:t>29</a:t>
            </a:fld>
            <a:endParaRPr lang="en-US"/>
          </a:p>
        </p:txBody>
      </p:sp>
    </p:spTree>
    <p:extLst>
      <p:ext uri="{BB962C8B-B14F-4D97-AF65-F5344CB8AC3E}">
        <p14:creationId xmlns:p14="http://schemas.microsoft.com/office/powerpoint/2010/main" val="3537187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Upper-left – randomly distributed</a:t>
            </a:r>
          </a:p>
          <a:p>
            <a:r>
              <a:rPr lang="en-US" dirty="0"/>
              <a:t>Upper-right – curvilinear linear regression</a:t>
            </a:r>
          </a:p>
          <a:p>
            <a:r>
              <a:rPr lang="en-US" dirty="0"/>
              <a:t>Lower-left -</a:t>
            </a:r>
            <a:r>
              <a:rPr lang="en-US" baseline="0" dirty="0"/>
              <a:t> possible outlier</a:t>
            </a:r>
          </a:p>
          <a:p>
            <a:r>
              <a:rPr lang="en-US" baseline="0" dirty="0"/>
              <a:t>Lower-right – probable outlier</a:t>
            </a:r>
            <a:endParaRPr lang="en-US" dirty="0"/>
          </a:p>
        </p:txBody>
      </p:sp>
      <p:sp>
        <p:nvSpPr>
          <p:cNvPr id="4" name="Slide Number Placeholder 3"/>
          <p:cNvSpPr>
            <a:spLocks noGrp="1"/>
          </p:cNvSpPr>
          <p:nvPr>
            <p:ph type="sldNum" sz="quarter" idx="10"/>
          </p:nvPr>
        </p:nvSpPr>
        <p:spPr/>
        <p:txBody>
          <a:bodyPr/>
          <a:lstStyle/>
          <a:p>
            <a:fld id="{53C3EE2C-2260-694A-BFB3-1A7013CEAB57}" type="slidenum">
              <a:rPr lang="en-US" smtClean="0"/>
              <a:t>5</a:t>
            </a:fld>
            <a:endParaRPr lang="en-US"/>
          </a:p>
        </p:txBody>
      </p:sp>
    </p:spTree>
    <p:extLst>
      <p:ext uri="{BB962C8B-B14F-4D97-AF65-F5344CB8AC3E}">
        <p14:creationId xmlns:p14="http://schemas.microsoft.com/office/powerpoint/2010/main" val="192034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Charles Joseph </a:t>
            </a:r>
            <a:r>
              <a:rPr lang="en-US" sz="1200" b="0" i="0" kern="1200" dirty="0" err="1">
                <a:solidFill>
                  <a:schemeClr val="tx1"/>
                </a:solidFill>
                <a:effectLst/>
                <a:latin typeface="+mn-lt"/>
                <a:ea typeface="+mn-ea"/>
                <a:cs typeface="+mn-cs"/>
              </a:rPr>
              <a:t>Minard</a:t>
            </a:r>
            <a:endParaRPr lang="en-US" sz="1200" b="0" i="0" kern="1200" dirty="0">
              <a:solidFill>
                <a:schemeClr val="tx1"/>
              </a:solidFill>
              <a:effectLst/>
              <a:latin typeface="+mn-lt"/>
              <a:ea typeface="+mn-ea"/>
              <a:cs typeface="+mn-cs"/>
            </a:endParaRPr>
          </a:p>
          <a:p>
            <a:r>
              <a:rPr lang="en-US" i="1" dirty="0">
                <a:effectLst/>
              </a:rPr>
              <a:t>Figurative Map of the successive losses in men of the French Army in the Russian campaign 1812-1813.</a:t>
            </a:r>
            <a:br>
              <a:rPr lang="en-US" dirty="0">
                <a:effectLst/>
              </a:rPr>
            </a:br>
            <a:endParaRPr lang="en-US" dirty="0">
              <a:effectLst/>
            </a:endParaRPr>
          </a:p>
          <a:p>
            <a:r>
              <a:rPr lang="en-US" i="1" dirty="0">
                <a:effectLst/>
              </a:rPr>
              <a:t>Drawn by Mr. </a:t>
            </a:r>
            <a:r>
              <a:rPr lang="en-US" i="1" dirty="0" err="1">
                <a:effectLst/>
              </a:rPr>
              <a:t>Minard</a:t>
            </a:r>
            <a:r>
              <a:rPr lang="en-US" i="1" dirty="0">
                <a:effectLst/>
              </a:rPr>
              <a:t>, Inspector General of Bridges and Roads in retirement. Paris, 20 November 1869.</a:t>
            </a:r>
            <a:br>
              <a:rPr lang="en-US" dirty="0">
                <a:effectLst/>
              </a:rPr>
            </a:br>
            <a:r>
              <a:rPr lang="en-US" i="1" dirty="0">
                <a:effectLst/>
              </a:rPr>
              <a:t>The numbers of men present are represented by the widths of the colored zones in a rate of one millimeter for ten thousand men; these are also written beside the zones. Red designates men moving into Russia, black those on retreat. — The </a:t>
            </a:r>
            <a:r>
              <a:rPr lang="en-US" i="1" dirty="0" err="1">
                <a:effectLst/>
              </a:rPr>
              <a:t>informations</a:t>
            </a:r>
            <a:r>
              <a:rPr lang="en-US" i="1" dirty="0">
                <a:effectLst/>
              </a:rPr>
              <a:t> used for drawing the map were taken from the works of Messrs. Thiers, de </a:t>
            </a:r>
            <a:r>
              <a:rPr lang="en-US" i="1" dirty="0" err="1">
                <a:effectLst/>
              </a:rPr>
              <a:t>Ségur</a:t>
            </a:r>
            <a:r>
              <a:rPr lang="en-US" i="1" dirty="0">
                <a:effectLst/>
              </a:rPr>
              <a:t>, de </a:t>
            </a:r>
            <a:r>
              <a:rPr lang="en-US" i="1" dirty="0" err="1">
                <a:effectLst/>
              </a:rPr>
              <a:t>Fezensac</a:t>
            </a:r>
            <a:r>
              <a:rPr lang="en-US" i="1" dirty="0">
                <a:effectLst/>
              </a:rPr>
              <a:t>, de Chambray and the unpublished diary of Jacob, pharmacist of the Army since 28 October.</a:t>
            </a:r>
            <a:endParaRPr lang="en-US" dirty="0"/>
          </a:p>
        </p:txBody>
      </p:sp>
      <p:sp>
        <p:nvSpPr>
          <p:cNvPr id="4" name="Slide Number Placeholder 3"/>
          <p:cNvSpPr>
            <a:spLocks noGrp="1"/>
          </p:cNvSpPr>
          <p:nvPr>
            <p:ph type="sldNum" sz="quarter" idx="10"/>
          </p:nvPr>
        </p:nvSpPr>
        <p:spPr/>
        <p:txBody>
          <a:bodyPr/>
          <a:lstStyle/>
          <a:p>
            <a:fld id="{53C3EE2C-2260-694A-BFB3-1A7013CEAB57}" type="slidenum">
              <a:rPr lang="en-US" smtClean="0"/>
              <a:t>7</a:t>
            </a:fld>
            <a:endParaRPr lang="en-US"/>
          </a:p>
        </p:txBody>
      </p:sp>
    </p:spTree>
    <p:extLst>
      <p:ext uri="{BB962C8B-B14F-4D97-AF65-F5344CB8AC3E}">
        <p14:creationId xmlns:p14="http://schemas.microsoft.com/office/powerpoint/2010/main" val="931922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C3EE2C-2260-694A-BFB3-1A7013CEAB57}" type="slidenum">
              <a:rPr lang="en-US" smtClean="0"/>
              <a:t>13</a:t>
            </a:fld>
            <a:endParaRPr lang="en-US"/>
          </a:p>
        </p:txBody>
      </p:sp>
    </p:spTree>
    <p:extLst>
      <p:ext uri="{BB962C8B-B14F-4D97-AF65-F5344CB8AC3E}">
        <p14:creationId xmlns:p14="http://schemas.microsoft.com/office/powerpoint/2010/main" val="931922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C3EE2C-2260-694A-BFB3-1A7013CEAB57}" type="slidenum">
              <a:rPr lang="en-US" smtClean="0"/>
              <a:t>14</a:t>
            </a:fld>
            <a:endParaRPr lang="en-US"/>
          </a:p>
        </p:txBody>
      </p:sp>
    </p:spTree>
    <p:extLst>
      <p:ext uri="{BB962C8B-B14F-4D97-AF65-F5344CB8AC3E}">
        <p14:creationId xmlns:p14="http://schemas.microsoft.com/office/powerpoint/2010/main" val="931922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C3EE2C-2260-694A-BFB3-1A7013CEAB57}" type="slidenum">
              <a:rPr lang="en-US" smtClean="0"/>
              <a:t>15</a:t>
            </a:fld>
            <a:endParaRPr lang="en-US"/>
          </a:p>
        </p:txBody>
      </p:sp>
    </p:spTree>
    <p:extLst>
      <p:ext uri="{BB962C8B-B14F-4D97-AF65-F5344CB8AC3E}">
        <p14:creationId xmlns:p14="http://schemas.microsoft.com/office/powerpoint/2010/main" val="931922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C3EE2C-2260-694A-BFB3-1A7013CEAB57}" type="slidenum">
              <a:rPr lang="en-US" smtClean="0"/>
              <a:t>16</a:t>
            </a:fld>
            <a:endParaRPr lang="en-US"/>
          </a:p>
        </p:txBody>
      </p:sp>
    </p:spTree>
    <p:extLst>
      <p:ext uri="{BB962C8B-B14F-4D97-AF65-F5344CB8AC3E}">
        <p14:creationId xmlns:p14="http://schemas.microsoft.com/office/powerpoint/2010/main" val="931922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C3EE2C-2260-694A-BFB3-1A7013CEAB57}" type="slidenum">
              <a:rPr lang="en-US" smtClean="0"/>
              <a:t>17</a:t>
            </a:fld>
            <a:endParaRPr lang="en-US"/>
          </a:p>
        </p:txBody>
      </p:sp>
    </p:spTree>
    <p:extLst>
      <p:ext uri="{BB962C8B-B14F-4D97-AF65-F5344CB8AC3E}">
        <p14:creationId xmlns:p14="http://schemas.microsoft.com/office/powerpoint/2010/main" val="931922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C3EE2C-2260-694A-BFB3-1A7013CEAB57}" type="slidenum">
              <a:rPr lang="en-US" smtClean="0"/>
              <a:t>18</a:t>
            </a:fld>
            <a:endParaRPr lang="en-US"/>
          </a:p>
        </p:txBody>
      </p:sp>
    </p:spTree>
    <p:extLst>
      <p:ext uri="{BB962C8B-B14F-4D97-AF65-F5344CB8AC3E}">
        <p14:creationId xmlns:p14="http://schemas.microsoft.com/office/powerpoint/2010/main" val="9319221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ctrTitle"/>
          </p:nvPr>
        </p:nvSpPr>
        <p:spPr bwMode="auto">
          <a:xfrm>
            <a:off x="758952" y="1984248"/>
            <a:ext cx="6473952"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l" rtl="0">
              <a:spcBef>
                <a:spcPct val="0"/>
              </a:spcBef>
              <a:buNone/>
              <a:defRPr sz="36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17" name="Subtitle 16"/>
          <p:cNvSpPr>
            <a:spLocks noGrp="1"/>
          </p:cNvSpPr>
          <p:nvPr>
            <p:ph type="subTitle" idx="1"/>
          </p:nvPr>
        </p:nvSpPr>
        <p:spPr>
          <a:xfrm>
            <a:off x="758952" y="1371600"/>
            <a:ext cx="6473952" cy="457200"/>
          </a:xfrm>
        </p:spPr>
        <p:txBody>
          <a:bodyPr lIns="0" rIns="18288">
            <a:normAutofit/>
          </a:bodyPr>
          <a:lstStyle>
            <a:lvl1pPr marL="0" marR="45720" indent="0" algn="l">
              <a:buNone/>
              <a:defRPr sz="2400">
                <a:solidFill>
                  <a:schemeClr val="tx1"/>
                </a:solidFill>
                <a:latin typeface="+mn-l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8" name="Text Placeholder 7"/>
          <p:cNvSpPr>
            <a:spLocks noGrp="1"/>
          </p:cNvSpPr>
          <p:nvPr>
            <p:ph type="body" sz="quarter" idx="13"/>
          </p:nvPr>
        </p:nvSpPr>
        <p:spPr>
          <a:xfrm>
            <a:off x="758952" y="4416552"/>
            <a:ext cx="6473952" cy="457200"/>
          </a:xfrm>
        </p:spPr>
        <p:txBody>
          <a:bodyPr>
            <a:noAutofit/>
          </a:bodyPr>
          <a:lstStyle>
            <a:lvl1pPr>
              <a:buNone/>
              <a:defRPr sz="1600"/>
            </a:lvl1pPr>
            <a:lvl2pPr>
              <a:defRPr sz="1600"/>
            </a:lvl2pPr>
            <a:lvl3pPr>
              <a:defRPr sz="1600"/>
            </a:lvl3pPr>
            <a:lvl4pPr>
              <a:defRPr sz="1600"/>
            </a:lvl4pPr>
            <a:lvl5pPr>
              <a:defRPr sz="1600"/>
            </a:lvl5pPr>
          </a:lstStyle>
          <a:p>
            <a:pPr lvl="0"/>
            <a:r>
              <a:rPr lang="en-US"/>
              <a:t>Click to edit Master text styles</a:t>
            </a:r>
          </a:p>
        </p:txBody>
      </p:sp>
      <p:sp>
        <p:nvSpPr>
          <p:cNvPr id="10" name="Text Placeholder 7"/>
          <p:cNvSpPr>
            <a:spLocks noGrp="1"/>
          </p:cNvSpPr>
          <p:nvPr>
            <p:ph type="body" sz="quarter" idx="14"/>
          </p:nvPr>
        </p:nvSpPr>
        <p:spPr bwMode="gray">
          <a:xfrm>
            <a:off x="3657600" y="5943600"/>
            <a:ext cx="5184648" cy="301752"/>
          </a:xfrm>
        </p:spPr>
        <p:txBody>
          <a:bodyPr>
            <a:noAutofit/>
          </a:bodyPr>
          <a:lstStyle>
            <a:lvl1pPr>
              <a:buNone/>
              <a:defRPr sz="1800" b="1">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sp>
        <p:nvSpPr>
          <p:cNvPr id="11" name="Text Placeholder 7"/>
          <p:cNvSpPr>
            <a:spLocks noGrp="1"/>
          </p:cNvSpPr>
          <p:nvPr>
            <p:ph type="body" sz="quarter" idx="15"/>
          </p:nvPr>
        </p:nvSpPr>
        <p:spPr bwMode="gray">
          <a:xfrm>
            <a:off x="3657600" y="6236208"/>
            <a:ext cx="5184648" cy="539496"/>
          </a:xfrm>
        </p:spPr>
        <p:txBody>
          <a:bodyPr>
            <a:noAutofit/>
          </a:bodyPr>
          <a:lstStyle>
            <a:lvl1pPr>
              <a:buNone/>
              <a:defRPr sz="1400" b="0">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6013863"/>
            <a:ext cx="2231141" cy="57302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6301" y="3333750"/>
            <a:ext cx="676657" cy="2164274"/>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9031" y="533400"/>
            <a:ext cx="4765964" cy="27432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371600"/>
            <a:ext cx="914400" cy="4572000"/>
          </a:xfrm>
        </p:spPr>
        <p:txBody>
          <a:bodyPr vert="eaVer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228600" y="1371600"/>
            <a:ext cx="6248400" cy="45720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641BE1DC-9D2C-164E-B54E-AD8F0EBD27E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9CD5C6F-DAB5-084F-9229-4C897CB31690}" type="datetimeFigureOut">
              <a:rPr lang="en-US" smtClean="0"/>
              <a:t>11/18/19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41BE1DC-9D2C-164E-B54E-AD8F0EBD27EE}" type="slidenum">
              <a:rPr lang="en-US" smtClean="0"/>
              <a:t>‹#›</a:t>
            </a:fld>
            <a:endParaRPr lang="en-US"/>
          </a:p>
        </p:txBody>
      </p:sp>
    </p:spTree>
    <p:extLst>
      <p:ext uri="{BB962C8B-B14F-4D97-AF65-F5344CB8AC3E}">
        <p14:creationId xmlns:p14="http://schemas.microsoft.com/office/powerpoint/2010/main" val="2514978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641BE1DC-9D2C-164E-B54E-AD8F0EBD27E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Slide Number Placeholder 5"/>
          <p:cNvSpPr>
            <a:spLocks noGrp="1"/>
          </p:cNvSpPr>
          <p:nvPr>
            <p:ph type="sldNum" sz="quarter" idx="12"/>
          </p:nvPr>
        </p:nvSpPr>
        <p:spPr bwMode="gray"/>
        <p:txBody>
          <a:bodyPr/>
          <a:lstStyle/>
          <a:p>
            <a:fld id="{641BE1DC-9D2C-164E-B54E-AD8F0EBD27EE}" type="slidenum">
              <a:rPr lang="en-US" smtClean="0"/>
              <a:t>‹#›</a:t>
            </a:fld>
            <a:endParaRPr lang="en-US"/>
          </a:p>
        </p:txBody>
      </p:sp>
      <p:sp>
        <p:nvSpPr>
          <p:cNvPr id="2" name="Title 1"/>
          <p:cNvSpPr>
            <a:spLocks noGrp="1"/>
          </p:cNvSpPr>
          <p:nvPr>
            <p:ph type="title"/>
          </p:nvPr>
        </p:nvSpPr>
        <p:spPr>
          <a:xfrm>
            <a:off x="758952" y="1984248"/>
            <a:ext cx="6473952" cy="1371600"/>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600" b="1" cap="none" baseline="0" dirty="0">
                <a:ln w="635">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758952" y="3429000"/>
            <a:ext cx="6473952" cy="1371600"/>
          </a:xfrm>
        </p:spPr>
        <p:txBody>
          <a:bodyPr lIns="0" rIns="0" anchor="t">
            <a:normAutofit/>
          </a:bodyPr>
          <a:lstStyle>
            <a:lvl1pPr marL="0" indent="0">
              <a:buNone/>
              <a:defRPr sz="24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4704" y="4203193"/>
            <a:ext cx="676657" cy="216427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55448"/>
            <a:ext cx="7543800" cy="914400"/>
          </a:xfrm>
        </p:spPr>
        <p:txBody>
          <a:bodyPr/>
          <a:lstStyle/>
          <a:p>
            <a:r>
              <a:rPr kumimoji="0" lang="en-US"/>
              <a:t>Click to edit Master title style</a:t>
            </a:r>
            <a:endParaRPr kumimoji="0" lang="en-US" dirty="0"/>
          </a:p>
        </p:txBody>
      </p:sp>
      <p:sp>
        <p:nvSpPr>
          <p:cNvPr id="3" name="Content Placeholder 2"/>
          <p:cNvSpPr>
            <a:spLocks noGrp="1"/>
          </p:cNvSpPr>
          <p:nvPr>
            <p:ph sz="half" idx="1"/>
          </p:nvPr>
        </p:nvSpPr>
        <p:spPr>
          <a:xfrm>
            <a:off x="228600" y="1527048"/>
            <a:ext cx="36576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4038600" y="1527048"/>
            <a:ext cx="36576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7" name="Slide Number Placeholder 6"/>
          <p:cNvSpPr>
            <a:spLocks noGrp="1"/>
          </p:cNvSpPr>
          <p:nvPr>
            <p:ph type="sldNum" sz="quarter" idx="12"/>
          </p:nvPr>
        </p:nvSpPr>
        <p:spPr/>
        <p:txBody>
          <a:bodyPr/>
          <a:lstStyle/>
          <a:p>
            <a:fld id="{641BE1DC-9D2C-164E-B54E-AD8F0EBD27E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8600" y="155448"/>
            <a:ext cx="7543800" cy="914400"/>
          </a:xfrm>
        </p:spPr>
        <p:txBody>
          <a:bodyPr tIns="45720" anchor="b"/>
          <a:lstStyle>
            <a:lvl1pPr>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228600" y="1447800"/>
            <a:ext cx="3657600"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041648" y="1452309"/>
            <a:ext cx="3657600"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228600" y="2107152"/>
            <a:ext cx="36576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Content Placeholder 5"/>
          <p:cNvSpPr>
            <a:spLocks noGrp="1"/>
          </p:cNvSpPr>
          <p:nvPr>
            <p:ph sz="quarter" idx="4"/>
          </p:nvPr>
        </p:nvSpPr>
        <p:spPr>
          <a:xfrm>
            <a:off x="4041648" y="2107152"/>
            <a:ext cx="36576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Slide Number Placeholder 8"/>
          <p:cNvSpPr>
            <a:spLocks noGrp="1"/>
          </p:cNvSpPr>
          <p:nvPr>
            <p:ph type="sldNum" sz="quarter" idx="12"/>
          </p:nvPr>
        </p:nvSpPr>
        <p:spPr/>
        <p:txBody>
          <a:bodyPr/>
          <a:lstStyle/>
          <a:p>
            <a:fld id="{641BE1DC-9D2C-164E-B54E-AD8F0EBD27E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55448"/>
            <a:ext cx="7543800" cy="9144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2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5" name="Slide Number Placeholder 4"/>
          <p:cNvSpPr>
            <a:spLocks noGrp="1"/>
          </p:cNvSpPr>
          <p:nvPr>
            <p:ph type="sldNum" sz="quarter" idx="12"/>
          </p:nvPr>
        </p:nvSpPr>
        <p:spPr/>
        <p:txBody>
          <a:bodyPr/>
          <a:lstStyle/>
          <a:p>
            <a:fld id="{641BE1DC-9D2C-164E-B54E-AD8F0EBD27E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41BE1DC-9D2C-164E-B54E-AD8F0EBD27E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Slide Number Placeholder 6"/>
          <p:cNvSpPr>
            <a:spLocks noGrp="1"/>
          </p:cNvSpPr>
          <p:nvPr>
            <p:ph type="sldNum" sz="quarter" idx="12"/>
          </p:nvPr>
        </p:nvSpPr>
        <p:spPr>
          <a:xfrm>
            <a:off x="8129016" y="6419088"/>
            <a:ext cx="914400" cy="384048"/>
          </a:xfrm>
        </p:spPr>
        <p:txBody>
          <a:bodyPr/>
          <a:lstStyle/>
          <a:p>
            <a:fld id="{641BE1DC-9D2C-164E-B54E-AD8F0EBD27EE}" type="slidenum">
              <a:rPr lang="en-US" smtClean="0"/>
              <a:t>‹#›</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4704" y="4203193"/>
            <a:ext cx="676657" cy="2164274"/>
          </a:xfrm>
          <a:prstGeom prst="rect">
            <a:avLst/>
          </a:prstGeom>
        </p:spPr>
      </p:pic>
      <p:sp>
        <p:nvSpPr>
          <p:cNvPr id="11" name="Content Placeholder 3"/>
          <p:cNvSpPr>
            <a:spLocks noGrp="1"/>
          </p:cNvSpPr>
          <p:nvPr>
            <p:ph sz="half" idx="1"/>
          </p:nvPr>
        </p:nvSpPr>
        <p:spPr>
          <a:xfrm>
            <a:off x="3124200" y="594360"/>
            <a:ext cx="4724400" cy="5349240"/>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3" name="Title 1"/>
          <p:cNvSpPr>
            <a:spLocks noGrp="1"/>
          </p:cNvSpPr>
          <p:nvPr>
            <p:ph type="title"/>
          </p:nvPr>
        </p:nvSpPr>
        <p:spPr>
          <a:xfrm>
            <a:off x="228600" y="590552"/>
            <a:ext cx="2743200" cy="1162050"/>
          </a:xfrm>
        </p:spPr>
        <p:txBody>
          <a:bodyPr lIns="0" anchor="b">
            <a:noAutofit/>
          </a:bodyPr>
          <a:lstStyle>
            <a:lvl1pPr algn="l" rtl="0">
              <a:spcBef>
                <a:spcPct val="0"/>
              </a:spcBef>
              <a:buNone/>
              <a:defRPr sz="2400" b="1">
                <a:ln>
                  <a:noFill/>
                </a:ln>
                <a:solidFill>
                  <a:schemeClr val="tx2"/>
                </a:solidFill>
                <a:effectLst/>
                <a:latin typeface="+mj-lt"/>
                <a:ea typeface="+mj-ea"/>
                <a:cs typeface="+mj-cs"/>
              </a:defRPr>
            </a:lvl1pPr>
          </a:lstStyle>
          <a:p>
            <a:r>
              <a:rPr kumimoji="0" lang="en-US"/>
              <a:t>Click to edit Master title style</a:t>
            </a:r>
            <a:endParaRPr kumimoji="0" lang="en-US" dirty="0"/>
          </a:p>
        </p:txBody>
      </p:sp>
      <p:sp>
        <p:nvSpPr>
          <p:cNvPr id="14" name="Text Placeholder 2"/>
          <p:cNvSpPr>
            <a:spLocks noGrp="1"/>
          </p:cNvSpPr>
          <p:nvPr>
            <p:ph type="body" idx="2"/>
          </p:nvPr>
        </p:nvSpPr>
        <p:spPr>
          <a:xfrm>
            <a:off x="228600" y="1752600"/>
            <a:ext cx="2743200" cy="4207213"/>
          </a:xfrm>
        </p:spPr>
        <p:txBody>
          <a:bodyPr lIns="18288" rIns="18288">
            <a:normAutofit/>
          </a:bodyPr>
          <a:lstStyle>
            <a:lvl1pPr marL="0" indent="0" algn="l">
              <a:buNone/>
              <a:defRPr sz="20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641BE1DC-9D2C-164E-B54E-AD8F0EBD27E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01" y="1426"/>
            <a:ext cx="9140196" cy="6855147"/>
          </a:xfrm>
          <a:prstGeom prst="rect">
            <a:avLst/>
          </a:prstGeom>
        </p:spPr>
      </p:pic>
      <p:sp>
        <p:nvSpPr>
          <p:cNvPr id="9" name="Title Placeholder 8"/>
          <p:cNvSpPr>
            <a:spLocks noGrp="1"/>
          </p:cNvSpPr>
          <p:nvPr>
            <p:ph type="title"/>
          </p:nvPr>
        </p:nvSpPr>
        <p:spPr>
          <a:xfrm>
            <a:off x="228600" y="155448"/>
            <a:ext cx="7543800" cy="914400"/>
          </a:xfrm>
          <a:prstGeom prst="rect">
            <a:avLst/>
          </a:prstGeom>
        </p:spPr>
        <p:txBody>
          <a:bodyPr vert="horz" lIns="0" rIns="0" bIns="0" anchor="b">
            <a:normAutofit/>
          </a:bodyPr>
          <a:lstStyle/>
          <a:p>
            <a:r>
              <a:rPr kumimoji="0" lang="en-US"/>
              <a:t>Click to edit Master title style</a:t>
            </a:r>
            <a:endParaRPr kumimoji="0" lang="en-US" dirty="0"/>
          </a:p>
        </p:txBody>
      </p:sp>
      <p:sp>
        <p:nvSpPr>
          <p:cNvPr id="30" name="Text Placeholder 29"/>
          <p:cNvSpPr>
            <a:spLocks noGrp="1"/>
          </p:cNvSpPr>
          <p:nvPr>
            <p:ph type="body" idx="1"/>
          </p:nvPr>
        </p:nvSpPr>
        <p:spPr>
          <a:xfrm>
            <a:off x="228600" y="1527048"/>
            <a:ext cx="7543800" cy="4416552"/>
          </a:xfrm>
          <a:prstGeom prst="rect">
            <a:avLst/>
          </a:prstGeom>
        </p:spPr>
        <p:txBody>
          <a:bodyPr vert="horz" lIns="0" tIns="0" rIns="0" bIns="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8" name="Slide Number Placeholder 17"/>
          <p:cNvSpPr>
            <a:spLocks noGrp="1"/>
          </p:cNvSpPr>
          <p:nvPr>
            <p:ph type="sldNum" sz="quarter" idx="4"/>
          </p:nvPr>
        </p:nvSpPr>
        <p:spPr>
          <a:xfrm>
            <a:off x="8129016" y="6419088"/>
            <a:ext cx="914400" cy="384048"/>
          </a:xfrm>
          <a:prstGeom prst="rect">
            <a:avLst/>
          </a:prstGeom>
        </p:spPr>
        <p:txBody>
          <a:bodyPr vert="horz" lIns="91440" tIns="45720" rIns="91440" bIns="45720" anchor="b"/>
          <a:lstStyle>
            <a:lvl1pPr algn="r" eaLnBrk="1" latinLnBrk="0" hangingPunct="1">
              <a:defRPr kumimoji="0" sz="1200">
                <a:solidFill>
                  <a:schemeClr val="bg1"/>
                </a:solidFill>
              </a:defRPr>
            </a:lvl1pPr>
          </a:lstStyle>
          <a:p>
            <a:fld id="{641BE1DC-9D2C-164E-B54E-AD8F0EBD27EE}" type="slidenum">
              <a:rPr lang="en-US" smtClean="0"/>
              <a:t>‹#›</a:t>
            </a:fld>
            <a:endParaRPr lang="en-US"/>
          </a:p>
        </p:txBody>
      </p:sp>
      <p:pic>
        <p:nvPicPr>
          <p:cNvPr id="8" name="Picture 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54704" y="4203193"/>
            <a:ext cx="676657" cy="2164274"/>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200" b="1" kern="1200">
          <a:ln>
            <a:noFill/>
          </a:ln>
          <a:solidFill>
            <a:schemeClr val="tx1"/>
          </a:solidFill>
          <a:effectLst/>
          <a:latin typeface="+mj-lt"/>
          <a:ea typeface="+mj-ea"/>
          <a:cs typeface="+mj-cs"/>
        </a:defRPr>
      </a:lvl1pPr>
    </p:titleStyle>
    <p:bodyStyle>
      <a:lvl1pPr marL="228600" indent="-228600" algn="l" rtl="0" eaLnBrk="1" latinLnBrk="0" hangingPunct="1">
        <a:spcBef>
          <a:spcPct val="20000"/>
        </a:spcBef>
        <a:buClr>
          <a:schemeClr val="tx2"/>
        </a:buClr>
        <a:buSzPct val="100000"/>
        <a:buFont typeface="Wingdings" pitchFamily="2" charset="2"/>
        <a:buChar char="§"/>
        <a:defRPr kumimoji="0" sz="2400" kern="1200">
          <a:solidFill>
            <a:schemeClr val="tx1"/>
          </a:solidFill>
          <a:latin typeface="+mn-lt"/>
          <a:ea typeface="+mn-ea"/>
          <a:cs typeface="+mn-cs"/>
        </a:defRPr>
      </a:lvl1pPr>
      <a:lvl2pPr marL="455613" indent="-227013" algn="l" rtl="0" eaLnBrk="1" latinLnBrk="0" hangingPunct="1">
        <a:spcBef>
          <a:spcPct val="20000"/>
        </a:spcBef>
        <a:buClr>
          <a:schemeClr val="tx2"/>
        </a:buClr>
        <a:buSzPct val="100000"/>
        <a:buFont typeface="Arial" pitchFamily="34" charset="0"/>
        <a:buChar char="•"/>
        <a:defRPr kumimoji="0" sz="2400" kern="1200">
          <a:solidFill>
            <a:schemeClr val="tx1"/>
          </a:solidFill>
          <a:latin typeface="+mn-lt"/>
          <a:ea typeface="+mn-ea"/>
          <a:cs typeface="+mn-cs"/>
        </a:defRPr>
      </a:lvl2pPr>
      <a:lvl3pPr marL="685800" indent="-228600" algn="l" rtl="0" eaLnBrk="1" latinLnBrk="0" hangingPunct="1">
        <a:spcBef>
          <a:spcPct val="20000"/>
        </a:spcBef>
        <a:buClr>
          <a:schemeClr val="tx2"/>
        </a:buClr>
        <a:buSzPct val="100000"/>
        <a:buFont typeface="Arial" pitchFamily="34" charset="0"/>
        <a:buChar char="–"/>
        <a:defRPr kumimoji="0" sz="2000" kern="1200">
          <a:solidFill>
            <a:schemeClr val="tx1"/>
          </a:solidFill>
          <a:latin typeface="+mn-lt"/>
          <a:ea typeface="+mn-ea"/>
          <a:cs typeface="+mn-cs"/>
        </a:defRPr>
      </a:lvl3pPr>
      <a:lvl4pPr marL="914400" indent="-228600" algn="l" rtl="0" eaLnBrk="1" latinLnBrk="0" hangingPunct="1">
        <a:spcBef>
          <a:spcPct val="20000"/>
        </a:spcBef>
        <a:buClr>
          <a:schemeClr val="accent2"/>
        </a:buClr>
        <a:buSzPct val="100000"/>
        <a:buFont typeface="Wingdings" pitchFamily="2" charset="2"/>
        <a:buChar char="§"/>
        <a:defRPr kumimoji="0" sz="2000" kern="1200">
          <a:solidFill>
            <a:schemeClr val="tx1"/>
          </a:solidFill>
          <a:latin typeface="+mn-lt"/>
          <a:ea typeface="+mn-ea"/>
          <a:cs typeface="+mn-cs"/>
        </a:defRPr>
      </a:lvl4pPr>
      <a:lvl5pPr marL="1144588" indent="-230188" algn="l" rtl="0" eaLnBrk="1" latinLnBrk="0" hangingPunct="1">
        <a:spcBef>
          <a:spcPct val="20000"/>
        </a:spcBef>
        <a:buClr>
          <a:schemeClr val="accent2"/>
        </a:buClr>
        <a:buSzPct val="100000"/>
        <a:buFont typeface="Arial" pitchFamily="34" charset="0"/>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eandavi/hour_of_code"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mkweb.bcgsc.ca/pointsofview/" TargetMode="External"/><Relationship Id="rId2" Type="http://schemas.openxmlformats.org/officeDocument/2006/relationships/hyperlink" Target="http://blogs.nature.com/methagora/2013/07/data-visualization-points-of-view.html" TargetMode="External"/><Relationship Id="rId1" Type="http://schemas.openxmlformats.org/officeDocument/2006/relationships/slideLayout" Target="../slideLayouts/slideLayout2.xml"/><Relationship Id="rId4" Type="http://schemas.openxmlformats.org/officeDocument/2006/relationships/hyperlink" Target="https://www.knowablemagazine.org/article/mind/2019/science-data-visualiza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Data Visualization </a:t>
            </a:r>
            <a:r>
              <a:rPr lang="en-US"/>
              <a:t>in Python</a:t>
            </a:r>
            <a:endParaRPr lang="en-US" dirty="0"/>
          </a:p>
        </p:txBody>
      </p:sp>
      <p:sp>
        <p:nvSpPr>
          <p:cNvPr id="3" name="Subtitle 2"/>
          <p:cNvSpPr>
            <a:spLocks noGrp="1"/>
          </p:cNvSpPr>
          <p:nvPr>
            <p:ph type="subTitle" idx="1"/>
          </p:nvPr>
        </p:nvSpPr>
        <p:spPr/>
        <p:txBody>
          <a:bodyPr>
            <a:normAutofit/>
          </a:bodyPr>
          <a:lstStyle/>
          <a:p>
            <a:r>
              <a:rPr lang="en-US" dirty="0"/>
              <a:t>Data Visualization Concepts</a:t>
            </a:r>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r>
              <a:rPr lang="en-US" dirty="0"/>
              <a:t>R. Burke Squires</a:t>
            </a:r>
          </a:p>
        </p:txBody>
      </p:sp>
      <p:sp>
        <p:nvSpPr>
          <p:cNvPr id="6" name="Text Placeholder 5"/>
          <p:cNvSpPr>
            <a:spLocks noGrp="1"/>
          </p:cNvSpPr>
          <p:nvPr>
            <p:ph type="body" sz="quarter" idx="15"/>
          </p:nvPr>
        </p:nvSpPr>
        <p:spPr>
          <a:xfrm>
            <a:off x="3657600" y="6236208"/>
            <a:ext cx="5486400" cy="539496"/>
          </a:xfrm>
        </p:spPr>
        <p:txBody>
          <a:bodyPr/>
          <a:lstStyle/>
          <a:p>
            <a:r>
              <a:rPr lang="en-US" dirty="0"/>
              <a:t>NIAID</a:t>
            </a:r>
          </a:p>
          <a:p>
            <a:r>
              <a:rPr lang="en-US" dirty="0"/>
              <a:t>Bioinformatics and Computational Biosciences Branch (BCBB)</a:t>
            </a:r>
          </a:p>
        </p:txBody>
      </p:sp>
    </p:spTree>
    <p:extLst>
      <p:ext uri="{BB962C8B-B14F-4D97-AF65-F5344CB8AC3E}">
        <p14:creationId xmlns:p14="http://schemas.microsoft.com/office/powerpoint/2010/main" val="4147503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EF231AE-CC84-E249-A5BA-7F0293D1337D}"/>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3124200" y="863155"/>
            <a:ext cx="4724400" cy="4811014"/>
          </a:xfrm>
        </p:spPr>
      </p:pic>
      <p:sp>
        <p:nvSpPr>
          <p:cNvPr id="12" name="Title 11">
            <a:extLst>
              <a:ext uri="{FF2B5EF4-FFF2-40B4-BE49-F238E27FC236}">
                <a16:creationId xmlns:a16="http://schemas.microsoft.com/office/drawing/2014/main" id="{DA70A3D0-E020-9E46-AAC9-EF5F3BA90432}"/>
              </a:ext>
            </a:extLst>
          </p:cNvPr>
          <p:cNvSpPr>
            <a:spLocks noGrp="1"/>
          </p:cNvSpPr>
          <p:nvPr>
            <p:ph type="title"/>
          </p:nvPr>
        </p:nvSpPr>
        <p:spPr/>
        <p:txBody>
          <a:bodyPr/>
          <a:lstStyle/>
          <a:p>
            <a:r>
              <a:rPr lang="en-US" dirty="0"/>
              <a:t>Ranking Visual Elements</a:t>
            </a:r>
          </a:p>
        </p:txBody>
      </p:sp>
      <p:sp>
        <p:nvSpPr>
          <p:cNvPr id="13" name="Text Placeholder 12">
            <a:extLst>
              <a:ext uri="{FF2B5EF4-FFF2-40B4-BE49-F238E27FC236}">
                <a16:creationId xmlns:a16="http://schemas.microsoft.com/office/drawing/2014/main" id="{81D47E81-18DF-2D43-B8B9-189EF1AEFA73}"/>
              </a:ext>
            </a:extLst>
          </p:cNvPr>
          <p:cNvSpPr>
            <a:spLocks noGrp="1"/>
          </p:cNvSpPr>
          <p:nvPr>
            <p:ph type="body" idx="2"/>
          </p:nvPr>
        </p:nvSpPr>
        <p:spPr/>
        <p:txBody>
          <a:bodyPr>
            <a:normAutofit fontScale="92500" lnSpcReduction="10000"/>
          </a:bodyPr>
          <a:lstStyle/>
          <a:p>
            <a:r>
              <a:rPr lang="en-US" dirty="0"/>
              <a:t>People are better at discerning subtleties in some types of visuals than others — the length of two lines, for example, or the direction of a line are easier to tell apart than shades of gray or the intensity of a color. Studies show that graphs using visual elements high on this list are easier to read and more effective than those near the bottom.</a:t>
            </a:r>
          </a:p>
        </p:txBody>
      </p:sp>
    </p:spTree>
    <p:extLst>
      <p:ext uri="{BB962C8B-B14F-4D97-AF65-F5344CB8AC3E}">
        <p14:creationId xmlns:p14="http://schemas.microsoft.com/office/powerpoint/2010/main" val="1528474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6F0E1C-17B8-984A-BA1E-CD01F38FF93A}"/>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3235401" y="593725"/>
            <a:ext cx="4501998" cy="5349875"/>
          </a:xfrm>
        </p:spPr>
      </p:pic>
      <p:sp>
        <p:nvSpPr>
          <p:cNvPr id="6" name="Title 5">
            <a:extLst>
              <a:ext uri="{FF2B5EF4-FFF2-40B4-BE49-F238E27FC236}">
                <a16:creationId xmlns:a16="http://schemas.microsoft.com/office/drawing/2014/main" id="{8B26E3A8-C014-EB47-9918-B5C54918062D}"/>
              </a:ext>
            </a:extLst>
          </p:cNvPr>
          <p:cNvSpPr>
            <a:spLocks noGrp="1"/>
          </p:cNvSpPr>
          <p:nvPr>
            <p:ph type="title"/>
          </p:nvPr>
        </p:nvSpPr>
        <p:spPr/>
        <p:txBody>
          <a:bodyPr/>
          <a:lstStyle/>
          <a:p>
            <a:r>
              <a:rPr lang="en-US" dirty="0"/>
              <a:t>Pie vs Bar Charts</a:t>
            </a:r>
          </a:p>
        </p:txBody>
      </p:sp>
      <p:sp>
        <p:nvSpPr>
          <p:cNvPr id="7" name="Text Placeholder 6">
            <a:extLst>
              <a:ext uri="{FF2B5EF4-FFF2-40B4-BE49-F238E27FC236}">
                <a16:creationId xmlns:a16="http://schemas.microsoft.com/office/drawing/2014/main" id="{99EFC667-447F-8447-AC22-EA5A0CA006C1}"/>
              </a:ext>
            </a:extLst>
          </p:cNvPr>
          <p:cNvSpPr>
            <a:spLocks noGrp="1"/>
          </p:cNvSpPr>
          <p:nvPr>
            <p:ph type="body" idx="2"/>
          </p:nvPr>
        </p:nvSpPr>
        <p:spPr/>
        <p:txBody>
          <a:bodyPr>
            <a:normAutofit fontScale="92500" lnSpcReduction="20000"/>
          </a:bodyPr>
          <a:lstStyle/>
          <a:p>
            <a:r>
              <a:rPr lang="en-US" dirty="0"/>
              <a:t>Pie charts are best used to show the relationship of the pieces to the whole. In this graphic, the pie chart effectively shows how big or small each economic sector’s contribution is to total greenhouse gas emissions, but it’s difficult to compare sectors with each other. The bar chart allows for easy comparisons between sectors but doesn’t convey how each one relates to the total.</a:t>
            </a:r>
          </a:p>
        </p:txBody>
      </p:sp>
    </p:spTree>
    <p:extLst>
      <p:ext uri="{BB962C8B-B14F-4D97-AF65-F5344CB8AC3E}">
        <p14:creationId xmlns:p14="http://schemas.microsoft.com/office/powerpoint/2010/main" val="603794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Ten-</a:t>
            </a:r>
            <a:r>
              <a:rPr lang="en-US" dirty="0" err="1"/>
              <a:t>ish</a:t>
            </a:r>
            <a:r>
              <a:rPr lang="en-US" dirty="0"/>
              <a:t> Simple Rules / Guidelines</a:t>
            </a:r>
          </a:p>
        </p:txBody>
      </p:sp>
      <p:sp>
        <p:nvSpPr>
          <p:cNvPr id="3" name="Content Placeholder 2"/>
          <p:cNvSpPr>
            <a:spLocks noGrp="1"/>
          </p:cNvSpPr>
          <p:nvPr>
            <p:ph idx="1"/>
          </p:nvPr>
        </p:nvSpPr>
        <p:spPr/>
        <p:txBody>
          <a:bodyPr/>
          <a:lstStyle/>
          <a:p>
            <a:r>
              <a:rPr lang="en-US" dirty="0"/>
              <a:t>Rule 1: Know Your Audience</a:t>
            </a:r>
          </a:p>
          <a:p>
            <a:r>
              <a:rPr lang="en-US" dirty="0"/>
              <a:t>Rule 2: Identify Your Message</a:t>
            </a:r>
          </a:p>
          <a:p>
            <a:r>
              <a:rPr lang="en-US" dirty="0"/>
              <a:t>Rule 3: Adapt the Figure to the Support Medium</a:t>
            </a:r>
          </a:p>
          <a:p>
            <a:r>
              <a:rPr lang="en-US" dirty="0"/>
              <a:t>Rule 4: Captions Are Not Optional</a:t>
            </a:r>
          </a:p>
          <a:p>
            <a:r>
              <a:rPr lang="en-US" dirty="0"/>
              <a:t>Rule 5: Do Not Trust the Defaults</a:t>
            </a:r>
          </a:p>
          <a:p>
            <a:r>
              <a:rPr lang="en-US" dirty="0"/>
              <a:t>Rule 6: Use Color Effectively</a:t>
            </a:r>
          </a:p>
          <a:p>
            <a:r>
              <a:rPr lang="en-US" dirty="0"/>
              <a:t>Rule 7: Do Not Mislead the Reader</a:t>
            </a:r>
          </a:p>
          <a:p>
            <a:r>
              <a:rPr lang="en-US" dirty="0"/>
              <a:t>Rule 8: Avoid “</a:t>
            </a:r>
            <a:r>
              <a:rPr lang="en-US" dirty="0" err="1"/>
              <a:t>Chartjunk</a:t>
            </a:r>
            <a:r>
              <a:rPr lang="en-US" dirty="0"/>
              <a:t>”</a:t>
            </a:r>
          </a:p>
          <a:p>
            <a:r>
              <a:rPr lang="en-US" dirty="0"/>
              <a:t>Rule 9: Message Trumps Beauty</a:t>
            </a:r>
          </a:p>
          <a:p>
            <a:r>
              <a:rPr lang="en-US" dirty="0"/>
              <a:t>Rule 10: Get the Right Tool</a:t>
            </a:r>
          </a:p>
        </p:txBody>
      </p:sp>
      <p:sp>
        <p:nvSpPr>
          <p:cNvPr id="4" name="Rectangle 3"/>
          <p:cNvSpPr/>
          <p:nvPr/>
        </p:nvSpPr>
        <p:spPr>
          <a:xfrm>
            <a:off x="0" y="6570253"/>
            <a:ext cx="8217648" cy="276999"/>
          </a:xfrm>
          <a:prstGeom prst="rect">
            <a:avLst/>
          </a:prstGeom>
        </p:spPr>
        <p:txBody>
          <a:bodyPr wrap="square">
            <a:spAutoFit/>
          </a:bodyPr>
          <a:lstStyle/>
          <a:p>
            <a:pPr algn="r"/>
            <a:r>
              <a:rPr lang="en-US" sz="1200" dirty="0"/>
              <a:t>http://</a:t>
            </a:r>
            <a:r>
              <a:rPr lang="en-US" sz="1200" dirty="0" err="1"/>
              <a:t>journals.plos.org</a:t>
            </a:r>
            <a:r>
              <a:rPr lang="en-US" sz="1200" dirty="0"/>
              <a:t>/</a:t>
            </a:r>
            <a:r>
              <a:rPr lang="en-US" sz="1200" dirty="0" err="1"/>
              <a:t>ploscompbiol</a:t>
            </a:r>
            <a:r>
              <a:rPr lang="en-US" sz="1200" dirty="0"/>
              <a:t>/</a:t>
            </a:r>
            <a:r>
              <a:rPr lang="en-US" sz="1200" dirty="0" err="1"/>
              <a:t>article?id</a:t>
            </a:r>
            <a:r>
              <a:rPr lang="en-US" sz="1200" dirty="0"/>
              <a:t>=10.1371/journal.pcbi.1003833</a:t>
            </a:r>
          </a:p>
        </p:txBody>
      </p:sp>
    </p:spTree>
    <p:extLst>
      <p:ext uri="{BB962C8B-B14F-4D97-AF65-F5344CB8AC3E}">
        <p14:creationId xmlns:p14="http://schemas.microsoft.com/office/powerpoint/2010/main" val="613946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Ten-</a:t>
            </a:r>
            <a:r>
              <a:rPr lang="en-US" dirty="0" err="1"/>
              <a:t>ish</a:t>
            </a:r>
            <a:r>
              <a:rPr lang="en-US" dirty="0"/>
              <a:t> Simple Rules / Guidelines</a:t>
            </a:r>
          </a:p>
        </p:txBody>
      </p:sp>
      <p:sp>
        <p:nvSpPr>
          <p:cNvPr id="3" name="Content Placeholder 2"/>
          <p:cNvSpPr>
            <a:spLocks noGrp="1"/>
          </p:cNvSpPr>
          <p:nvPr>
            <p:ph idx="1"/>
          </p:nvPr>
        </p:nvSpPr>
        <p:spPr/>
        <p:txBody>
          <a:bodyPr>
            <a:normAutofit/>
          </a:bodyPr>
          <a:lstStyle/>
          <a:p>
            <a:r>
              <a:rPr lang="en-US" dirty="0"/>
              <a:t>Know your audience</a:t>
            </a:r>
          </a:p>
        </p:txBody>
      </p:sp>
      <p:sp>
        <p:nvSpPr>
          <p:cNvPr id="4" name="Rectangle 3"/>
          <p:cNvSpPr/>
          <p:nvPr/>
        </p:nvSpPr>
        <p:spPr>
          <a:xfrm>
            <a:off x="0" y="6570253"/>
            <a:ext cx="8217648" cy="276999"/>
          </a:xfrm>
          <a:prstGeom prst="rect">
            <a:avLst/>
          </a:prstGeom>
        </p:spPr>
        <p:txBody>
          <a:bodyPr wrap="square">
            <a:spAutoFit/>
          </a:bodyPr>
          <a:lstStyle/>
          <a:p>
            <a:pPr algn="r"/>
            <a:r>
              <a:rPr lang="en-US" sz="1200" dirty="0"/>
              <a:t>http://</a:t>
            </a:r>
            <a:r>
              <a:rPr lang="en-US" sz="1200" dirty="0" err="1"/>
              <a:t>journals.plos.org</a:t>
            </a:r>
            <a:r>
              <a:rPr lang="en-US" sz="1200" dirty="0"/>
              <a:t>/</a:t>
            </a:r>
            <a:r>
              <a:rPr lang="en-US" sz="1200" dirty="0" err="1"/>
              <a:t>ploscompbiol</a:t>
            </a:r>
            <a:r>
              <a:rPr lang="en-US" sz="1200" dirty="0"/>
              <a:t>/</a:t>
            </a:r>
            <a:r>
              <a:rPr lang="en-US" sz="1200" dirty="0" err="1"/>
              <a:t>article?id</a:t>
            </a:r>
            <a:r>
              <a:rPr lang="en-US" sz="1200" dirty="0"/>
              <a:t>=10.1371/journal.pcbi.1003833</a:t>
            </a:r>
          </a:p>
        </p:txBody>
      </p:sp>
      <p:pic>
        <p:nvPicPr>
          <p:cNvPr id="5" name="Picture 4"/>
          <p:cNvPicPr>
            <a:picLocks noChangeAspect="1"/>
          </p:cNvPicPr>
          <p:nvPr/>
        </p:nvPicPr>
        <p:blipFill>
          <a:blip r:embed="rId3"/>
          <a:stretch>
            <a:fillRect/>
          </a:stretch>
        </p:blipFill>
        <p:spPr>
          <a:xfrm>
            <a:off x="627522" y="2134988"/>
            <a:ext cx="6858000" cy="3852267"/>
          </a:xfrm>
          <a:prstGeom prst="rect">
            <a:avLst/>
          </a:prstGeom>
        </p:spPr>
      </p:pic>
    </p:spTree>
    <p:extLst>
      <p:ext uri="{BB962C8B-B14F-4D97-AF65-F5344CB8AC3E}">
        <p14:creationId xmlns:p14="http://schemas.microsoft.com/office/powerpoint/2010/main" val="2348208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Ten-</a:t>
            </a:r>
            <a:r>
              <a:rPr lang="en-US" dirty="0" err="1"/>
              <a:t>ish</a:t>
            </a:r>
            <a:r>
              <a:rPr lang="en-US" dirty="0"/>
              <a:t> Simple Rules / Guidelines</a:t>
            </a:r>
          </a:p>
        </p:txBody>
      </p:sp>
      <p:sp>
        <p:nvSpPr>
          <p:cNvPr id="3" name="Content Placeholder 2"/>
          <p:cNvSpPr>
            <a:spLocks noGrp="1"/>
          </p:cNvSpPr>
          <p:nvPr>
            <p:ph idx="1"/>
          </p:nvPr>
        </p:nvSpPr>
        <p:spPr/>
        <p:txBody>
          <a:bodyPr>
            <a:normAutofit/>
          </a:bodyPr>
          <a:lstStyle/>
          <a:p>
            <a:r>
              <a:rPr lang="en-US" dirty="0"/>
              <a:t>Identify your message</a:t>
            </a:r>
          </a:p>
        </p:txBody>
      </p:sp>
      <p:sp>
        <p:nvSpPr>
          <p:cNvPr id="7" name="Rectangle 6"/>
          <p:cNvSpPr/>
          <p:nvPr/>
        </p:nvSpPr>
        <p:spPr>
          <a:xfrm>
            <a:off x="2504859" y="6488668"/>
            <a:ext cx="5663930" cy="246221"/>
          </a:xfrm>
          <a:prstGeom prst="rect">
            <a:avLst/>
          </a:prstGeom>
        </p:spPr>
        <p:txBody>
          <a:bodyPr wrap="none">
            <a:spAutoFit/>
          </a:bodyPr>
          <a:lstStyle/>
          <a:p>
            <a:r>
              <a:rPr lang="en-US" sz="1000" dirty="0"/>
              <a:t>http://</a:t>
            </a:r>
            <a:r>
              <a:rPr lang="en-US" sz="1000" dirty="0" err="1"/>
              <a:t>upload.wikimedia.org</a:t>
            </a:r>
            <a:r>
              <a:rPr lang="en-US" sz="1000" dirty="0"/>
              <a:t>/</a:t>
            </a:r>
            <a:r>
              <a:rPr lang="en-US" sz="1000" dirty="0" err="1"/>
              <a:t>wikipedia</a:t>
            </a:r>
            <a:r>
              <a:rPr lang="en-US" sz="1000" dirty="0"/>
              <a:t>/commons/9/9b/</a:t>
            </a:r>
            <a:r>
              <a:rPr lang="en-US" sz="1000" dirty="0" err="1"/>
              <a:t>Social_Network_Analysis_Visualization.png</a:t>
            </a:r>
            <a:endParaRPr lang="en-US" sz="1000" dirty="0"/>
          </a:p>
        </p:txBody>
      </p:sp>
      <p:pic>
        <p:nvPicPr>
          <p:cNvPr id="5" name="Picture 4"/>
          <p:cNvPicPr>
            <a:picLocks noChangeAspect="1"/>
          </p:cNvPicPr>
          <p:nvPr/>
        </p:nvPicPr>
        <p:blipFill>
          <a:blip r:embed="rId3"/>
          <a:stretch>
            <a:fillRect/>
          </a:stretch>
        </p:blipFill>
        <p:spPr>
          <a:xfrm>
            <a:off x="1390338" y="1957301"/>
            <a:ext cx="5632015" cy="4196683"/>
          </a:xfrm>
          <a:prstGeom prst="rect">
            <a:avLst/>
          </a:prstGeom>
        </p:spPr>
      </p:pic>
    </p:spTree>
    <p:extLst>
      <p:ext uri="{BB962C8B-B14F-4D97-AF65-F5344CB8AC3E}">
        <p14:creationId xmlns:p14="http://schemas.microsoft.com/office/powerpoint/2010/main" val="758821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Ten-</a:t>
            </a:r>
            <a:r>
              <a:rPr lang="en-US" dirty="0" err="1"/>
              <a:t>ish</a:t>
            </a:r>
            <a:r>
              <a:rPr lang="en-US" dirty="0"/>
              <a:t> Simple Rules / Guidelines</a:t>
            </a:r>
          </a:p>
        </p:txBody>
      </p:sp>
      <p:sp>
        <p:nvSpPr>
          <p:cNvPr id="3" name="Content Placeholder 2"/>
          <p:cNvSpPr>
            <a:spLocks noGrp="1"/>
          </p:cNvSpPr>
          <p:nvPr>
            <p:ph idx="1"/>
          </p:nvPr>
        </p:nvSpPr>
        <p:spPr/>
        <p:txBody>
          <a:bodyPr>
            <a:normAutofit/>
          </a:bodyPr>
          <a:lstStyle/>
          <a:p>
            <a:r>
              <a:rPr lang="en-US" dirty="0"/>
              <a:t>Captions are not optional</a:t>
            </a:r>
          </a:p>
        </p:txBody>
      </p:sp>
      <p:sp>
        <p:nvSpPr>
          <p:cNvPr id="4" name="Rectangle 3"/>
          <p:cNvSpPr/>
          <p:nvPr/>
        </p:nvSpPr>
        <p:spPr>
          <a:xfrm>
            <a:off x="0" y="6570253"/>
            <a:ext cx="8217648" cy="276999"/>
          </a:xfrm>
          <a:prstGeom prst="rect">
            <a:avLst/>
          </a:prstGeom>
        </p:spPr>
        <p:txBody>
          <a:bodyPr wrap="square">
            <a:spAutoFit/>
          </a:bodyPr>
          <a:lstStyle/>
          <a:p>
            <a:pPr algn="r"/>
            <a:r>
              <a:rPr lang="en-US" sz="1200" dirty="0"/>
              <a:t>http://</a:t>
            </a:r>
            <a:r>
              <a:rPr lang="en-US" sz="1200" dirty="0" err="1"/>
              <a:t>ksrowell.com</a:t>
            </a:r>
            <a:r>
              <a:rPr lang="en-US" sz="1200" dirty="0"/>
              <a:t>/blog-visualizing-data/2010/12/23/data-visualization-double-take/</a:t>
            </a:r>
          </a:p>
        </p:txBody>
      </p:sp>
      <p:pic>
        <p:nvPicPr>
          <p:cNvPr id="5" name="Picture 4"/>
          <p:cNvPicPr>
            <a:picLocks noChangeAspect="1"/>
          </p:cNvPicPr>
          <p:nvPr/>
        </p:nvPicPr>
        <p:blipFill>
          <a:blip r:embed="rId3"/>
          <a:stretch>
            <a:fillRect/>
          </a:stretch>
        </p:blipFill>
        <p:spPr>
          <a:xfrm>
            <a:off x="765737" y="2188882"/>
            <a:ext cx="6985000" cy="3543300"/>
          </a:xfrm>
          <a:prstGeom prst="rect">
            <a:avLst/>
          </a:prstGeom>
        </p:spPr>
      </p:pic>
    </p:spTree>
    <p:extLst>
      <p:ext uri="{BB962C8B-B14F-4D97-AF65-F5344CB8AC3E}">
        <p14:creationId xmlns:p14="http://schemas.microsoft.com/office/powerpoint/2010/main" val="283374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Ten-</a:t>
            </a:r>
            <a:r>
              <a:rPr lang="en-US" dirty="0" err="1"/>
              <a:t>ish</a:t>
            </a:r>
            <a:r>
              <a:rPr lang="en-US" dirty="0"/>
              <a:t> Simple Rules / Guidelines</a:t>
            </a:r>
          </a:p>
        </p:txBody>
      </p:sp>
      <p:sp>
        <p:nvSpPr>
          <p:cNvPr id="3" name="Content Placeholder 2"/>
          <p:cNvSpPr>
            <a:spLocks noGrp="1"/>
          </p:cNvSpPr>
          <p:nvPr>
            <p:ph idx="1"/>
          </p:nvPr>
        </p:nvSpPr>
        <p:spPr/>
        <p:txBody>
          <a:bodyPr>
            <a:normAutofit/>
          </a:bodyPr>
          <a:lstStyle/>
          <a:p>
            <a:r>
              <a:rPr lang="en-US" dirty="0"/>
              <a:t>Do not use the defaults</a:t>
            </a:r>
          </a:p>
        </p:txBody>
      </p:sp>
      <p:sp>
        <p:nvSpPr>
          <p:cNvPr id="4" name="Rectangle 3"/>
          <p:cNvSpPr/>
          <p:nvPr/>
        </p:nvSpPr>
        <p:spPr>
          <a:xfrm>
            <a:off x="0" y="6570253"/>
            <a:ext cx="8217648" cy="276999"/>
          </a:xfrm>
          <a:prstGeom prst="rect">
            <a:avLst/>
          </a:prstGeom>
        </p:spPr>
        <p:txBody>
          <a:bodyPr wrap="square">
            <a:spAutoFit/>
          </a:bodyPr>
          <a:lstStyle/>
          <a:p>
            <a:pPr algn="r"/>
            <a:r>
              <a:rPr lang="en-US" sz="1200" dirty="0"/>
              <a:t>http://</a:t>
            </a:r>
            <a:r>
              <a:rPr lang="en-US" sz="1200" dirty="0" err="1"/>
              <a:t>journals.plos.org</a:t>
            </a:r>
            <a:r>
              <a:rPr lang="en-US" sz="1200" dirty="0"/>
              <a:t>/</a:t>
            </a:r>
            <a:r>
              <a:rPr lang="en-US" sz="1200" dirty="0" err="1"/>
              <a:t>ploscompbiol</a:t>
            </a:r>
            <a:r>
              <a:rPr lang="en-US" sz="1200" dirty="0"/>
              <a:t>/</a:t>
            </a:r>
            <a:r>
              <a:rPr lang="en-US" sz="1200" dirty="0" err="1"/>
              <a:t>article?id</a:t>
            </a:r>
            <a:r>
              <a:rPr lang="en-US" sz="1200" dirty="0"/>
              <a:t>=10.1371/journal.pcbi.1003833</a:t>
            </a:r>
          </a:p>
        </p:txBody>
      </p:sp>
      <p:pic>
        <p:nvPicPr>
          <p:cNvPr id="5" name="Picture 4"/>
          <p:cNvPicPr>
            <a:picLocks noChangeAspect="1"/>
          </p:cNvPicPr>
          <p:nvPr/>
        </p:nvPicPr>
        <p:blipFill>
          <a:blip r:embed="rId3"/>
          <a:stretch>
            <a:fillRect/>
          </a:stretch>
        </p:blipFill>
        <p:spPr>
          <a:xfrm>
            <a:off x="149410" y="2444327"/>
            <a:ext cx="7963647" cy="2756721"/>
          </a:xfrm>
          <a:prstGeom prst="rect">
            <a:avLst/>
          </a:prstGeom>
        </p:spPr>
      </p:pic>
    </p:spTree>
    <p:extLst>
      <p:ext uri="{BB962C8B-B14F-4D97-AF65-F5344CB8AC3E}">
        <p14:creationId xmlns:p14="http://schemas.microsoft.com/office/powerpoint/2010/main" val="1725582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Ten-</a:t>
            </a:r>
            <a:r>
              <a:rPr lang="en-US" dirty="0" err="1"/>
              <a:t>ish</a:t>
            </a:r>
            <a:r>
              <a:rPr lang="en-US" dirty="0"/>
              <a:t> Simple Rules / Guidelines</a:t>
            </a:r>
          </a:p>
        </p:txBody>
      </p:sp>
      <p:sp>
        <p:nvSpPr>
          <p:cNvPr id="3" name="Content Placeholder 2"/>
          <p:cNvSpPr>
            <a:spLocks noGrp="1"/>
          </p:cNvSpPr>
          <p:nvPr>
            <p:ph idx="1"/>
          </p:nvPr>
        </p:nvSpPr>
        <p:spPr/>
        <p:txBody>
          <a:bodyPr>
            <a:normAutofit/>
          </a:bodyPr>
          <a:lstStyle/>
          <a:p>
            <a:r>
              <a:rPr lang="en-US" dirty="0"/>
              <a:t>Use color effectively</a:t>
            </a:r>
          </a:p>
        </p:txBody>
      </p:sp>
      <p:sp>
        <p:nvSpPr>
          <p:cNvPr id="4" name="Rectangle 3"/>
          <p:cNvSpPr/>
          <p:nvPr/>
        </p:nvSpPr>
        <p:spPr>
          <a:xfrm>
            <a:off x="0" y="6570253"/>
            <a:ext cx="8217648" cy="276999"/>
          </a:xfrm>
          <a:prstGeom prst="rect">
            <a:avLst/>
          </a:prstGeom>
        </p:spPr>
        <p:txBody>
          <a:bodyPr wrap="square">
            <a:spAutoFit/>
          </a:bodyPr>
          <a:lstStyle/>
          <a:p>
            <a:pPr algn="r"/>
            <a:r>
              <a:rPr lang="en-US" sz="1200" dirty="0"/>
              <a:t>http://</a:t>
            </a:r>
            <a:r>
              <a:rPr lang="en-US" sz="1200" dirty="0" err="1"/>
              <a:t>journals.plos.org</a:t>
            </a:r>
            <a:r>
              <a:rPr lang="en-US" sz="1200" dirty="0"/>
              <a:t>/</a:t>
            </a:r>
            <a:r>
              <a:rPr lang="en-US" sz="1200" dirty="0" err="1"/>
              <a:t>ploscompbiol</a:t>
            </a:r>
            <a:r>
              <a:rPr lang="en-US" sz="1200" dirty="0"/>
              <a:t>/</a:t>
            </a:r>
            <a:r>
              <a:rPr lang="en-US" sz="1200" dirty="0" err="1"/>
              <a:t>article?id</a:t>
            </a:r>
            <a:r>
              <a:rPr lang="en-US" sz="1200" dirty="0"/>
              <a:t>=10.1371/journal.pcbi.1003833</a:t>
            </a:r>
          </a:p>
        </p:txBody>
      </p:sp>
      <p:pic>
        <p:nvPicPr>
          <p:cNvPr id="5" name="Content Placeholder 4" descr="1-s2.0-S1364815210003270-gr1b.jpg"/>
          <p:cNvPicPr>
            <a:picLocks noChangeAspect="1"/>
          </p:cNvPicPr>
          <p:nvPr/>
        </p:nvPicPr>
        <p:blipFill rotWithShape="1">
          <a:blip r:embed="rId3">
            <a:extLst>
              <a:ext uri="{28A0092B-C50C-407E-A947-70E740481C1C}">
                <a14:useLocalDpi xmlns:a14="http://schemas.microsoft.com/office/drawing/2010/main" val="0"/>
              </a:ext>
            </a:extLst>
          </a:blip>
          <a:srcRect l="21348" t="83947" r="-4289"/>
          <a:stretch/>
        </p:blipFill>
        <p:spPr>
          <a:xfrm>
            <a:off x="151255" y="2749196"/>
            <a:ext cx="8285672" cy="2491910"/>
          </a:xfrm>
          <a:prstGeom prst="rect">
            <a:avLst/>
          </a:prstGeom>
        </p:spPr>
      </p:pic>
    </p:spTree>
    <p:extLst>
      <p:ext uri="{BB962C8B-B14F-4D97-AF65-F5344CB8AC3E}">
        <p14:creationId xmlns:p14="http://schemas.microsoft.com/office/powerpoint/2010/main" val="3054736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Ten-</a:t>
            </a:r>
            <a:r>
              <a:rPr lang="en-US" dirty="0" err="1"/>
              <a:t>ish</a:t>
            </a:r>
            <a:r>
              <a:rPr lang="en-US" dirty="0"/>
              <a:t> Simple Rules / Guidelines</a:t>
            </a:r>
          </a:p>
        </p:txBody>
      </p:sp>
      <p:sp>
        <p:nvSpPr>
          <p:cNvPr id="3" name="Content Placeholder 2"/>
          <p:cNvSpPr>
            <a:spLocks noGrp="1"/>
          </p:cNvSpPr>
          <p:nvPr>
            <p:ph idx="1"/>
          </p:nvPr>
        </p:nvSpPr>
        <p:spPr/>
        <p:txBody>
          <a:bodyPr>
            <a:normAutofit/>
          </a:bodyPr>
          <a:lstStyle/>
          <a:p>
            <a:r>
              <a:rPr lang="en-US" dirty="0"/>
              <a:t>Do not mislead the reader</a:t>
            </a:r>
          </a:p>
        </p:txBody>
      </p:sp>
      <p:sp>
        <p:nvSpPr>
          <p:cNvPr id="4" name="Rectangle 3"/>
          <p:cNvSpPr/>
          <p:nvPr/>
        </p:nvSpPr>
        <p:spPr>
          <a:xfrm>
            <a:off x="0" y="6570253"/>
            <a:ext cx="8217648" cy="276999"/>
          </a:xfrm>
          <a:prstGeom prst="rect">
            <a:avLst/>
          </a:prstGeom>
        </p:spPr>
        <p:txBody>
          <a:bodyPr wrap="square">
            <a:spAutoFit/>
          </a:bodyPr>
          <a:lstStyle/>
          <a:p>
            <a:pPr algn="r"/>
            <a:r>
              <a:rPr lang="en-US" sz="1200" dirty="0"/>
              <a:t>http://</a:t>
            </a:r>
            <a:r>
              <a:rPr lang="en-US" sz="1200" dirty="0" err="1"/>
              <a:t>journals.plos.org</a:t>
            </a:r>
            <a:r>
              <a:rPr lang="en-US" sz="1200" dirty="0"/>
              <a:t>/</a:t>
            </a:r>
            <a:r>
              <a:rPr lang="en-US" sz="1200" dirty="0" err="1"/>
              <a:t>ploscompbiol</a:t>
            </a:r>
            <a:r>
              <a:rPr lang="en-US" sz="1200" dirty="0"/>
              <a:t>/</a:t>
            </a:r>
            <a:r>
              <a:rPr lang="en-US" sz="1200" dirty="0" err="1"/>
              <a:t>article?id</a:t>
            </a:r>
            <a:r>
              <a:rPr lang="en-US" sz="1200" dirty="0"/>
              <a:t>=10.1371/journal.pcbi.1003833</a:t>
            </a:r>
          </a:p>
        </p:txBody>
      </p:sp>
      <p:pic>
        <p:nvPicPr>
          <p:cNvPr id="5" name="Content Placeholder 6" descr="1-s2.0-S1364815210003270-gr1a.jpg"/>
          <p:cNvPicPr>
            <a:picLocks noChangeAspect="1"/>
          </p:cNvPicPr>
          <p:nvPr/>
        </p:nvPicPr>
        <p:blipFill rotWithShape="1">
          <a:blip r:embed="rId3">
            <a:extLst>
              <a:ext uri="{28A0092B-C50C-407E-A947-70E740481C1C}">
                <a14:useLocalDpi xmlns:a14="http://schemas.microsoft.com/office/drawing/2010/main" val="0"/>
              </a:ext>
            </a:extLst>
          </a:blip>
          <a:srcRect l="14453" t="38836" r="1011" b="40528"/>
          <a:stretch/>
        </p:blipFill>
        <p:spPr>
          <a:xfrm>
            <a:off x="388965" y="2435417"/>
            <a:ext cx="7729234" cy="2928471"/>
          </a:xfrm>
          <a:prstGeom prst="rect">
            <a:avLst/>
          </a:prstGeom>
        </p:spPr>
      </p:pic>
    </p:spTree>
    <p:extLst>
      <p:ext uri="{BB962C8B-B14F-4D97-AF65-F5344CB8AC3E}">
        <p14:creationId xmlns:p14="http://schemas.microsoft.com/office/powerpoint/2010/main" val="1150240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Ten-</a:t>
            </a:r>
            <a:r>
              <a:rPr lang="en-US" dirty="0" err="1"/>
              <a:t>ish</a:t>
            </a:r>
            <a:r>
              <a:rPr lang="en-US" dirty="0"/>
              <a:t> Simple Rules / Guidelines</a:t>
            </a:r>
          </a:p>
        </p:txBody>
      </p:sp>
      <p:sp>
        <p:nvSpPr>
          <p:cNvPr id="3" name="Content Placeholder 2"/>
          <p:cNvSpPr>
            <a:spLocks noGrp="1"/>
          </p:cNvSpPr>
          <p:nvPr>
            <p:ph idx="1"/>
          </p:nvPr>
        </p:nvSpPr>
        <p:spPr/>
        <p:txBody>
          <a:bodyPr>
            <a:normAutofit/>
          </a:bodyPr>
          <a:lstStyle/>
          <a:p>
            <a:r>
              <a:rPr lang="en-US" dirty="0"/>
              <a:t>Create the simplest graph </a:t>
            </a:r>
          </a:p>
        </p:txBody>
      </p:sp>
      <p:sp>
        <p:nvSpPr>
          <p:cNvPr id="4" name="Rectangle 3"/>
          <p:cNvSpPr/>
          <p:nvPr/>
        </p:nvSpPr>
        <p:spPr>
          <a:xfrm>
            <a:off x="0" y="6570253"/>
            <a:ext cx="8217648" cy="276999"/>
          </a:xfrm>
          <a:prstGeom prst="rect">
            <a:avLst/>
          </a:prstGeom>
        </p:spPr>
        <p:txBody>
          <a:bodyPr wrap="square">
            <a:spAutoFit/>
          </a:bodyPr>
          <a:lstStyle/>
          <a:p>
            <a:pPr algn="r"/>
            <a:r>
              <a:rPr lang="en-US" sz="1200" dirty="0"/>
              <a:t>http://</a:t>
            </a:r>
            <a:r>
              <a:rPr lang="en-US" sz="1200" dirty="0" err="1"/>
              <a:t>journals.plos.org</a:t>
            </a:r>
            <a:r>
              <a:rPr lang="en-US" sz="1200" dirty="0"/>
              <a:t>/</a:t>
            </a:r>
            <a:r>
              <a:rPr lang="en-US" sz="1200" dirty="0" err="1"/>
              <a:t>ploscompbiol</a:t>
            </a:r>
            <a:r>
              <a:rPr lang="en-US" sz="1200" dirty="0"/>
              <a:t>/</a:t>
            </a:r>
            <a:r>
              <a:rPr lang="en-US" sz="1200" dirty="0" err="1"/>
              <a:t>article?id</a:t>
            </a:r>
            <a:r>
              <a:rPr lang="en-US" sz="1200" dirty="0"/>
              <a:t>=10.1371/journal.pcbi.1003833</a:t>
            </a:r>
          </a:p>
        </p:txBody>
      </p:sp>
      <p:pic>
        <p:nvPicPr>
          <p:cNvPr id="5" name="Content Placeholder 6" descr="1-s2.0-S1364815210003270-gr1a.jpg"/>
          <p:cNvPicPr>
            <a:picLocks noChangeAspect="1"/>
          </p:cNvPicPr>
          <p:nvPr/>
        </p:nvPicPr>
        <p:blipFill rotWithShape="1">
          <a:blip r:embed="rId3">
            <a:extLst>
              <a:ext uri="{28A0092B-C50C-407E-A947-70E740481C1C}">
                <a14:useLocalDpi xmlns:a14="http://schemas.microsoft.com/office/drawing/2010/main" val="0"/>
              </a:ext>
            </a:extLst>
          </a:blip>
          <a:srcRect l="17640" r="-4789" b="79771"/>
          <a:stretch/>
        </p:blipFill>
        <p:spPr>
          <a:xfrm>
            <a:off x="142360" y="2689415"/>
            <a:ext cx="8045098" cy="2899242"/>
          </a:xfrm>
          <a:prstGeom prst="rect">
            <a:avLst/>
          </a:prstGeom>
        </p:spPr>
      </p:pic>
    </p:spTree>
    <p:extLst>
      <p:ext uri="{BB962C8B-B14F-4D97-AF65-F5344CB8AC3E}">
        <p14:creationId xmlns:p14="http://schemas.microsoft.com/office/powerpoint/2010/main" val="2486791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0307" y="1217765"/>
            <a:ext cx="7812740" cy="1371600"/>
          </a:xfrm>
        </p:spPr>
        <p:txBody>
          <a:bodyPr anchor="ctr"/>
          <a:lstStyle/>
          <a:p>
            <a:r>
              <a:rPr lang="en-US" dirty="0"/>
              <a:t>Get the files</a:t>
            </a:r>
            <a:r>
              <a:rPr lang="is-IS" dirty="0"/>
              <a:t>…</a:t>
            </a:r>
            <a:endParaRPr lang="en-US" dirty="0"/>
          </a:p>
        </p:txBody>
      </p:sp>
      <p:sp>
        <p:nvSpPr>
          <p:cNvPr id="6" name="Text Placeholder 5"/>
          <p:cNvSpPr>
            <a:spLocks noGrp="1"/>
          </p:cNvSpPr>
          <p:nvPr>
            <p:ph type="body" idx="1"/>
          </p:nvPr>
        </p:nvSpPr>
        <p:spPr>
          <a:xfrm>
            <a:off x="430307" y="2589365"/>
            <a:ext cx="7812740" cy="3394575"/>
          </a:xfrm>
        </p:spPr>
        <p:txBody>
          <a:bodyPr>
            <a:normAutofit fontScale="92500" lnSpcReduction="10000"/>
          </a:bodyPr>
          <a:lstStyle/>
          <a:p>
            <a:r>
              <a:rPr lang="en-US" dirty="0"/>
              <a:t>(http://</a:t>
            </a:r>
            <a:r>
              <a:rPr lang="en-US" dirty="0" err="1"/>
              <a:t>bioinformatics.niaid.nih.gov</a:t>
            </a:r>
            <a:r>
              <a:rPr lang="en-US" dirty="0"/>
              <a:t>)</a:t>
            </a:r>
          </a:p>
          <a:p>
            <a:r>
              <a:rPr lang="en-US" dirty="0"/>
              <a:t>https://</a:t>
            </a:r>
            <a:r>
              <a:rPr lang="en-US" dirty="0" err="1"/>
              <a:t>github.com</a:t>
            </a:r>
            <a:r>
              <a:rPr lang="en-US" dirty="0"/>
              <a:t>/</a:t>
            </a:r>
            <a:r>
              <a:rPr lang="en-US" dirty="0" err="1"/>
              <a:t>burkesquires</a:t>
            </a:r>
            <a:r>
              <a:rPr lang="en-US" dirty="0"/>
              <a:t>/</a:t>
            </a:r>
            <a:r>
              <a:rPr lang="en-US" dirty="0" err="1"/>
              <a:t>python_biologist</a:t>
            </a:r>
            <a:endParaRPr lang="en-US" dirty="0"/>
          </a:p>
          <a:p>
            <a:endParaRPr lang="en-US" dirty="0"/>
          </a:p>
          <a:p>
            <a:r>
              <a:rPr lang="en-US" dirty="0"/>
              <a:t>Download “</a:t>
            </a:r>
            <a:r>
              <a:rPr lang="en-US" dirty="0" err="1"/>
              <a:t>data_viz_files.zip</a:t>
            </a:r>
            <a:r>
              <a:rPr lang="en-US" dirty="0"/>
              <a:t>” in 06_data_viz_python folder</a:t>
            </a:r>
          </a:p>
          <a:p>
            <a:r>
              <a:rPr lang="en-US" dirty="0"/>
              <a:t>(Click on file, then click on download)</a:t>
            </a:r>
          </a:p>
          <a:p>
            <a:endParaRPr lang="en-US" dirty="0"/>
          </a:p>
          <a:p>
            <a:r>
              <a:rPr lang="en-US" dirty="0" err="1"/>
              <a:t>Uncompress</a:t>
            </a:r>
            <a:endParaRPr lang="en-US" dirty="0"/>
          </a:p>
          <a:p>
            <a:endParaRPr lang="en-US" dirty="0"/>
          </a:p>
          <a:p>
            <a:r>
              <a:rPr lang="en-US" dirty="0"/>
              <a:t>Move to desktop</a:t>
            </a:r>
          </a:p>
        </p:txBody>
      </p:sp>
    </p:spTree>
    <p:extLst>
      <p:ext uri="{BB962C8B-B14F-4D97-AF65-F5344CB8AC3E}">
        <p14:creationId xmlns:p14="http://schemas.microsoft.com/office/powerpoint/2010/main" val="1158604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Ten-</a:t>
            </a:r>
            <a:r>
              <a:rPr lang="en-US" dirty="0" err="1"/>
              <a:t>ish</a:t>
            </a:r>
            <a:r>
              <a:rPr lang="en-US" dirty="0"/>
              <a:t> Simple Rules / Guidelines</a:t>
            </a:r>
          </a:p>
        </p:txBody>
      </p:sp>
      <p:sp>
        <p:nvSpPr>
          <p:cNvPr id="3" name="Content Placeholder 2"/>
          <p:cNvSpPr>
            <a:spLocks noGrp="1"/>
          </p:cNvSpPr>
          <p:nvPr>
            <p:ph idx="1"/>
          </p:nvPr>
        </p:nvSpPr>
        <p:spPr/>
        <p:txBody>
          <a:bodyPr>
            <a:normAutofit/>
          </a:bodyPr>
          <a:lstStyle/>
          <a:p>
            <a:r>
              <a:rPr lang="en-US" dirty="0"/>
              <a:t>Message trumps beauty</a:t>
            </a:r>
          </a:p>
        </p:txBody>
      </p:sp>
      <p:sp>
        <p:nvSpPr>
          <p:cNvPr id="4" name="Rectangle 3"/>
          <p:cNvSpPr/>
          <p:nvPr/>
        </p:nvSpPr>
        <p:spPr>
          <a:xfrm>
            <a:off x="0" y="6570253"/>
            <a:ext cx="8217648" cy="276999"/>
          </a:xfrm>
          <a:prstGeom prst="rect">
            <a:avLst/>
          </a:prstGeom>
        </p:spPr>
        <p:txBody>
          <a:bodyPr wrap="square">
            <a:spAutoFit/>
          </a:bodyPr>
          <a:lstStyle/>
          <a:p>
            <a:pPr algn="r"/>
            <a:r>
              <a:rPr lang="en-US" sz="1200" dirty="0"/>
              <a:t>http://</a:t>
            </a:r>
            <a:r>
              <a:rPr lang="en-US" sz="1200" dirty="0" err="1"/>
              <a:t>journals.plos.org</a:t>
            </a:r>
            <a:r>
              <a:rPr lang="en-US" sz="1200" dirty="0"/>
              <a:t>/</a:t>
            </a:r>
            <a:r>
              <a:rPr lang="en-US" sz="1200" dirty="0" err="1"/>
              <a:t>ploscompbiol</a:t>
            </a:r>
            <a:r>
              <a:rPr lang="en-US" sz="1200" dirty="0"/>
              <a:t>/</a:t>
            </a:r>
            <a:r>
              <a:rPr lang="en-US" sz="1200" dirty="0" err="1"/>
              <a:t>article?id</a:t>
            </a:r>
            <a:r>
              <a:rPr lang="en-US" sz="1200" dirty="0"/>
              <a:t>=10.1371/journal.pcbi.1003833</a:t>
            </a:r>
          </a:p>
        </p:txBody>
      </p:sp>
      <p:pic>
        <p:nvPicPr>
          <p:cNvPr id="5" name="Picture 4"/>
          <p:cNvPicPr>
            <a:picLocks noChangeAspect="1"/>
          </p:cNvPicPr>
          <p:nvPr/>
        </p:nvPicPr>
        <p:blipFill>
          <a:blip r:embed="rId3"/>
          <a:stretch>
            <a:fillRect/>
          </a:stretch>
        </p:blipFill>
        <p:spPr>
          <a:xfrm>
            <a:off x="119528" y="2270919"/>
            <a:ext cx="7888941" cy="3337849"/>
          </a:xfrm>
          <a:prstGeom prst="rect">
            <a:avLst/>
          </a:prstGeom>
        </p:spPr>
      </p:pic>
    </p:spTree>
    <p:extLst>
      <p:ext uri="{BB962C8B-B14F-4D97-AF65-F5344CB8AC3E}">
        <p14:creationId xmlns:p14="http://schemas.microsoft.com/office/powerpoint/2010/main" val="4002634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Ten-</a:t>
            </a:r>
            <a:r>
              <a:rPr lang="en-US" dirty="0" err="1"/>
              <a:t>ish</a:t>
            </a:r>
            <a:r>
              <a:rPr lang="en-US" dirty="0"/>
              <a:t> Simple Rules / Guidelines</a:t>
            </a:r>
          </a:p>
        </p:txBody>
      </p:sp>
      <p:sp>
        <p:nvSpPr>
          <p:cNvPr id="3" name="Content Placeholder 2"/>
          <p:cNvSpPr>
            <a:spLocks noGrp="1"/>
          </p:cNvSpPr>
          <p:nvPr>
            <p:ph idx="1"/>
          </p:nvPr>
        </p:nvSpPr>
        <p:spPr/>
        <p:txBody>
          <a:bodyPr>
            <a:normAutofit/>
          </a:bodyPr>
          <a:lstStyle/>
          <a:p>
            <a:r>
              <a:rPr lang="en-US" dirty="0"/>
              <a:t>Get the right tool…</a:t>
            </a:r>
          </a:p>
        </p:txBody>
      </p:sp>
      <p:sp>
        <p:nvSpPr>
          <p:cNvPr id="4" name="Rectangle 3"/>
          <p:cNvSpPr/>
          <p:nvPr/>
        </p:nvSpPr>
        <p:spPr>
          <a:xfrm>
            <a:off x="0" y="6570253"/>
            <a:ext cx="8217648" cy="276999"/>
          </a:xfrm>
          <a:prstGeom prst="rect">
            <a:avLst/>
          </a:prstGeom>
        </p:spPr>
        <p:txBody>
          <a:bodyPr wrap="square">
            <a:spAutoFit/>
          </a:bodyPr>
          <a:lstStyle/>
          <a:p>
            <a:pPr algn="r"/>
            <a:r>
              <a:rPr lang="en-US" sz="1200" dirty="0"/>
              <a:t>http://</a:t>
            </a:r>
            <a:r>
              <a:rPr lang="en-US" sz="1200" dirty="0" err="1"/>
              <a:t>journals.plos.org</a:t>
            </a:r>
            <a:r>
              <a:rPr lang="en-US" sz="1200" dirty="0"/>
              <a:t>/</a:t>
            </a:r>
            <a:r>
              <a:rPr lang="en-US" sz="1200" dirty="0" err="1"/>
              <a:t>ploscompbiol</a:t>
            </a:r>
            <a:r>
              <a:rPr lang="en-US" sz="1200" dirty="0"/>
              <a:t>/</a:t>
            </a:r>
            <a:r>
              <a:rPr lang="en-US" sz="1200" dirty="0" err="1"/>
              <a:t>article?id</a:t>
            </a:r>
            <a:r>
              <a:rPr lang="en-US" sz="1200" dirty="0"/>
              <a:t>=10.1371/journal.pcbi.1003833</a:t>
            </a:r>
          </a:p>
        </p:txBody>
      </p:sp>
    </p:spTree>
    <p:extLst>
      <p:ext uri="{BB962C8B-B14F-4D97-AF65-F5344CB8AC3E}">
        <p14:creationId xmlns:p14="http://schemas.microsoft.com/office/powerpoint/2010/main" val="744493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Much Data Can You Put In A Chart?</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68705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How Much Data Can You Present</a:t>
            </a:r>
            <a:br>
              <a:rPr lang="en-US"/>
            </a:br>
            <a:r>
              <a:rPr lang="en-US"/>
              <a:t>In A Single Graph? Two Dimensions?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002" y="1527175"/>
            <a:ext cx="6182995" cy="4416425"/>
          </a:xfrm>
        </p:spPr>
      </p:pic>
      <p:sp>
        <p:nvSpPr>
          <p:cNvPr id="6" name="Rectangle 5"/>
          <p:cNvSpPr/>
          <p:nvPr/>
        </p:nvSpPr>
        <p:spPr>
          <a:xfrm>
            <a:off x="0" y="6581001"/>
            <a:ext cx="8185183" cy="276999"/>
          </a:xfrm>
          <a:prstGeom prst="rect">
            <a:avLst/>
          </a:prstGeom>
        </p:spPr>
        <p:txBody>
          <a:bodyPr wrap="square">
            <a:spAutoFit/>
          </a:bodyPr>
          <a:lstStyle/>
          <a:p>
            <a:pPr algn="r"/>
            <a:r>
              <a:rPr lang="en-US" baseline="-25000" dirty="0"/>
              <a:t>Source: Sean Davis, NCI - </a:t>
            </a:r>
            <a:r>
              <a:rPr lang="en-US" baseline="-25000" dirty="0">
                <a:hlinkClick r:id="rId3"/>
              </a:rPr>
              <a:t>https://github.com/seandavi/hour_of_code</a:t>
            </a:r>
            <a:r>
              <a:rPr lang="en-US" baseline="-25000" dirty="0"/>
              <a:t>; NOTE: These are “R” visualizations</a:t>
            </a:r>
          </a:p>
        </p:txBody>
      </p:sp>
    </p:spTree>
    <p:extLst>
      <p:ext uri="{BB962C8B-B14F-4D97-AF65-F5344CB8AC3E}">
        <p14:creationId xmlns:p14="http://schemas.microsoft.com/office/powerpoint/2010/main" val="1123313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How Much Data Can You Present</a:t>
            </a:r>
            <a:br>
              <a:rPr lang="en-US"/>
            </a:br>
            <a:r>
              <a:rPr lang="en-US"/>
              <a:t>In A Single Graph? Three Dimensions?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002" y="1527175"/>
            <a:ext cx="6182995" cy="4416425"/>
          </a:xfrm>
        </p:spPr>
      </p:pic>
    </p:spTree>
    <p:extLst>
      <p:ext uri="{BB962C8B-B14F-4D97-AF65-F5344CB8AC3E}">
        <p14:creationId xmlns:p14="http://schemas.microsoft.com/office/powerpoint/2010/main" val="1661518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How Much Data Can You Present</a:t>
            </a:r>
            <a:br>
              <a:rPr lang="en-US"/>
            </a:br>
            <a:r>
              <a:rPr lang="en-US"/>
              <a:t>In A Single Graph? Four Dimensions?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002" y="1527175"/>
            <a:ext cx="6182995" cy="4416425"/>
          </a:xfrm>
        </p:spPr>
      </p:pic>
    </p:spTree>
    <p:extLst>
      <p:ext uri="{BB962C8B-B14F-4D97-AF65-F5344CB8AC3E}">
        <p14:creationId xmlns:p14="http://schemas.microsoft.com/office/powerpoint/2010/main" val="1413029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How Much Data Can You Present</a:t>
            </a:r>
            <a:br>
              <a:rPr lang="en-US"/>
            </a:br>
            <a:r>
              <a:rPr lang="en-US"/>
              <a:t>In A Single Graph? Five Dimensions?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002" y="1527175"/>
            <a:ext cx="6182995" cy="4416425"/>
          </a:xfrm>
        </p:spPr>
      </p:pic>
    </p:spTree>
    <p:extLst>
      <p:ext uri="{BB962C8B-B14F-4D97-AF65-F5344CB8AC3E}">
        <p14:creationId xmlns:p14="http://schemas.microsoft.com/office/powerpoint/2010/main" val="1917142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I Know Which Chart To Use?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1327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Choose the Right Chart Type for your Data</a:t>
            </a:r>
          </a:p>
        </p:txBody>
      </p:sp>
      <p:pic>
        <p:nvPicPr>
          <p:cNvPr id="5" name="Content Placeholder 4" descr="data-chart-type.png"/>
          <p:cNvPicPr>
            <a:picLocks noGrp="1" noChangeAspect="1"/>
          </p:cNvPicPr>
          <p:nvPr>
            <p:ph idx="1"/>
          </p:nvPr>
        </p:nvPicPr>
        <p:blipFill>
          <a:blip r:embed="rId2">
            <a:extLst>
              <a:ext uri="{28A0092B-C50C-407E-A947-70E740481C1C}">
                <a14:useLocalDpi xmlns:a14="http://schemas.microsoft.com/office/drawing/2010/main" val="0"/>
              </a:ext>
            </a:extLst>
          </a:blip>
          <a:srcRect l="-9897" r="-9897"/>
          <a:stretch>
            <a:fillRect/>
          </a:stretch>
        </p:blipFill>
        <p:spPr/>
      </p:pic>
      <p:sp>
        <p:nvSpPr>
          <p:cNvPr id="6" name="Rectangle 5"/>
          <p:cNvSpPr/>
          <p:nvPr/>
        </p:nvSpPr>
        <p:spPr>
          <a:xfrm>
            <a:off x="3613183" y="6581001"/>
            <a:ext cx="4572000" cy="276999"/>
          </a:xfrm>
          <a:prstGeom prst="rect">
            <a:avLst/>
          </a:prstGeom>
        </p:spPr>
        <p:txBody>
          <a:bodyPr>
            <a:spAutoFit/>
          </a:bodyPr>
          <a:lstStyle/>
          <a:p>
            <a:r>
              <a:rPr lang="en-US" baseline="-25000" dirty="0"/>
              <a:t>Source: http://</a:t>
            </a:r>
            <a:r>
              <a:rPr lang="en-US" baseline="-25000" dirty="0" err="1"/>
              <a:t>img.labnol.org</a:t>
            </a:r>
            <a:r>
              <a:rPr lang="en-US" baseline="-25000" dirty="0"/>
              <a:t>/di/choosing_a_good_chart2.pdf</a:t>
            </a:r>
          </a:p>
        </p:txBody>
      </p:sp>
    </p:spTree>
    <p:extLst>
      <p:ext uri="{BB962C8B-B14F-4D97-AF65-F5344CB8AC3E}">
        <p14:creationId xmlns:p14="http://schemas.microsoft.com/office/powerpoint/2010/main" val="2783515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Visualization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a:t>Static data visualization</a:t>
            </a:r>
          </a:p>
          <a:p>
            <a:pPr lvl="1"/>
            <a:r>
              <a:rPr lang="en-US" dirty="0" err="1"/>
              <a:t>matplotlib</a:t>
            </a:r>
            <a:r>
              <a:rPr lang="en-US" dirty="0"/>
              <a:t>, </a:t>
            </a:r>
            <a:r>
              <a:rPr lang="en-US" dirty="0" err="1"/>
              <a:t>seaborn</a:t>
            </a:r>
            <a:r>
              <a:rPr lang="en-US" dirty="0"/>
              <a:t>, </a:t>
            </a:r>
            <a:r>
              <a:rPr lang="en-US" dirty="0" err="1"/>
              <a:t>ggpy</a:t>
            </a:r>
            <a:r>
              <a:rPr lang="en-US" dirty="0"/>
              <a:t> (</a:t>
            </a:r>
            <a:r>
              <a:rPr lang="en-US" dirty="0" err="1"/>
              <a:t>ggplot</a:t>
            </a:r>
            <a:r>
              <a:rPr lang="en-US" dirty="0"/>
              <a:t>)</a:t>
            </a:r>
          </a:p>
          <a:p>
            <a:pPr lvl="1"/>
            <a:endParaRPr lang="en-US" dirty="0"/>
          </a:p>
          <a:p>
            <a:r>
              <a:rPr lang="en-US" dirty="0"/>
              <a:t>Dynamic visualization</a:t>
            </a:r>
          </a:p>
          <a:p>
            <a:pPr lvl="1"/>
            <a:r>
              <a:rPr lang="en-US" dirty="0" err="1"/>
              <a:t>Bokeh</a:t>
            </a:r>
            <a:endParaRPr lang="en-US" dirty="0"/>
          </a:p>
          <a:p>
            <a:pPr lvl="1"/>
            <a:endParaRPr lang="en-US" dirty="0"/>
          </a:p>
          <a:p>
            <a:r>
              <a:rPr lang="en-US" dirty="0"/>
              <a:t>Declarative Visualization</a:t>
            </a:r>
          </a:p>
          <a:p>
            <a:pPr lvl="1"/>
            <a:r>
              <a:rPr lang="en-US" dirty="0"/>
              <a:t>Altair</a:t>
            </a:r>
          </a:p>
          <a:p>
            <a:pPr lvl="1"/>
            <a:endParaRPr lang="en-US" dirty="0"/>
          </a:p>
          <a:p>
            <a:r>
              <a:rPr lang="en-US" dirty="0">
                <a:solidFill>
                  <a:schemeClr val="tx1">
                    <a:lumMod val="50000"/>
                    <a:lumOff val="50000"/>
                  </a:schemeClr>
                </a:solidFill>
              </a:rPr>
              <a:t>Specialized visualizations</a:t>
            </a:r>
          </a:p>
          <a:p>
            <a:pPr lvl="1"/>
            <a:r>
              <a:rPr lang="en-US" dirty="0">
                <a:solidFill>
                  <a:schemeClr val="tx1">
                    <a:lumMod val="50000"/>
                    <a:lumOff val="50000"/>
                  </a:schemeClr>
                </a:solidFill>
              </a:rPr>
              <a:t>Mapping of geographical data, timelines</a:t>
            </a:r>
          </a:p>
          <a:p>
            <a:pPr lvl="1"/>
            <a:r>
              <a:rPr lang="en-US" dirty="0">
                <a:solidFill>
                  <a:schemeClr val="tx1">
                    <a:lumMod val="50000"/>
                    <a:lumOff val="50000"/>
                  </a:schemeClr>
                </a:solidFill>
              </a:rPr>
              <a:t>3D visualization – </a:t>
            </a:r>
            <a:r>
              <a:rPr lang="en-US" dirty="0" err="1">
                <a:solidFill>
                  <a:schemeClr val="tx1">
                    <a:lumMod val="50000"/>
                    <a:lumOff val="50000"/>
                  </a:schemeClr>
                </a:solidFill>
              </a:rPr>
              <a:t>Vispy</a:t>
            </a:r>
            <a:endParaRPr lang="en-US" dirty="0">
              <a:solidFill>
                <a:schemeClr val="tx1">
                  <a:lumMod val="50000"/>
                  <a:lumOff val="50000"/>
                </a:schemeClr>
              </a:solidFill>
            </a:endParaRPr>
          </a:p>
        </p:txBody>
      </p:sp>
    </p:spTree>
    <p:extLst>
      <p:ext uri="{BB962C8B-B14F-4D97-AF65-F5344CB8AC3E}">
        <p14:creationId xmlns:p14="http://schemas.microsoft.com/office/powerpoint/2010/main" val="1910031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lstStyle/>
          <a:p>
            <a:r>
              <a:rPr lang="en-US" dirty="0"/>
              <a:t>What is Data Visualization?</a:t>
            </a:r>
          </a:p>
        </p:txBody>
      </p:sp>
      <p:sp>
        <p:nvSpPr>
          <p:cNvPr id="5" name="Content Placeholder 4"/>
          <p:cNvSpPr>
            <a:spLocks noGrp="1"/>
          </p:cNvSpPr>
          <p:nvPr>
            <p:ph type="body" idx="1"/>
          </p:nvPr>
        </p:nvSpPr>
        <p:spPr/>
        <p:txBody>
          <a:bodyPr>
            <a:normAutofit/>
          </a:bodyPr>
          <a:lstStyle/>
          <a:p>
            <a:r>
              <a:rPr lang="en-US" sz="3600" dirty="0"/>
              <a:t>“The visual </a:t>
            </a:r>
            <a:r>
              <a:rPr lang="en-US" sz="3600" dirty="0">
                <a:solidFill>
                  <a:srgbClr val="FF0000"/>
                </a:solidFill>
              </a:rPr>
              <a:t>analysis</a:t>
            </a:r>
            <a:r>
              <a:rPr lang="en-US" sz="3600" dirty="0"/>
              <a:t> of and </a:t>
            </a:r>
            <a:r>
              <a:rPr lang="en-US" sz="3600" dirty="0">
                <a:solidFill>
                  <a:srgbClr val="FF0000"/>
                </a:solidFill>
              </a:rPr>
              <a:t>communication </a:t>
            </a:r>
            <a:r>
              <a:rPr lang="en-US" sz="3600" dirty="0"/>
              <a:t>of data”</a:t>
            </a:r>
          </a:p>
        </p:txBody>
      </p:sp>
    </p:spTree>
    <p:extLst>
      <p:ext uri="{BB962C8B-B14F-4D97-AF65-F5344CB8AC3E}">
        <p14:creationId xmlns:p14="http://schemas.microsoft.com/office/powerpoint/2010/main" val="2588205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Additional (non-python)</a:t>
            </a:r>
            <a:br>
              <a:rPr lang="en-US" dirty="0"/>
            </a:br>
            <a:r>
              <a:rPr lang="en-US" dirty="0"/>
              <a:t>Data Visualization Techniques:</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96209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Network Visualization: </a:t>
            </a:r>
            <a:r>
              <a:rPr lang="en-US" dirty="0" err="1"/>
              <a:t>Cytoscape</a:t>
            </a:r>
            <a:endParaRPr lang="en-US" dirty="0"/>
          </a:p>
        </p:txBody>
      </p:sp>
      <p:pic>
        <p:nvPicPr>
          <p:cNvPr id="6" name="Content Placeholder 5" descr="visualMapping1.png"/>
          <p:cNvPicPr>
            <a:picLocks noGrp="1" noChangeAspect="1"/>
          </p:cNvPicPr>
          <p:nvPr>
            <p:ph idx="1"/>
          </p:nvPr>
        </p:nvPicPr>
        <p:blipFill>
          <a:blip r:embed="rId2">
            <a:extLst>
              <a:ext uri="{28A0092B-C50C-407E-A947-70E740481C1C}">
                <a14:useLocalDpi xmlns:a14="http://schemas.microsoft.com/office/drawing/2010/main" val="0"/>
              </a:ext>
            </a:extLst>
          </a:blip>
          <a:srcRect l="-10978" r="-10978"/>
          <a:stretch>
            <a:fillRect/>
          </a:stretch>
        </p:blipFill>
        <p:spPr/>
      </p:pic>
    </p:spTree>
    <p:extLst>
      <p:ext uri="{BB962C8B-B14F-4D97-AF65-F5344CB8AC3E}">
        <p14:creationId xmlns:p14="http://schemas.microsoft.com/office/powerpoint/2010/main" val="7638173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Network Visualization: </a:t>
            </a:r>
            <a:r>
              <a:rPr lang="en-US" dirty="0" err="1"/>
              <a:t>Gelphi</a:t>
            </a:r>
            <a:endParaRPr lang="en-US" dirty="0"/>
          </a:p>
        </p:txBody>
      </p:sp>
      <p:pic>
        <p:nvPicPr>
          <p:cNvPr id="6" name="Content Placeholder 5" descr="home_screenshot.jpg"/>
          <p:cNvPicPr>
            <a:picLocks noGrp="1" noChangeAspect="1"/>
          </p:cNvPicPr>
          <p:nvPr>
            <p:ph idx="1"/>
          </p:nvPr>
        </p:nvPicPr>
        <p:blipFill>
          <a:blip r:embed="rId2">
            <a:extLst>
              <a:ext uri="{28A0092B-C50C-407E-A947-70E740481C1C}">
                <a14:useLocalDpi xmlns:a14="http://schemas.microsoft.com/office/drawing/2010/main" val="0"/>
              </a:ext>
            </a:extLst>
          </a:blip>
          <a:srcRect l="-2715" r="-2715"/>
          <a:stretch>
            <a:fillRect/>
          </a:stretch>
        </p:blipFill>
        <p:spPr/>
      </p:pic>
    </p:spTree>
    <p:extLst>
      <p:ext uri="{BB962C8B-B14F-4D97-AF65-F5344CB8AC3E}">
        <p14:creationId xmlns:p14="http://schemas.microsoft.com/office/powerpoint/2010/main" val="2258294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a:bodyPr>
          <a:lstStyle/>
          <a:p>
            <a:r>
              <a:rPr lang="en-US" b="1" dirty="0"/>
              <a:t>Ten Simple Rules for Better Figures</a:t>
            </a:r>
            <a:r>
              <a:rPr lang="en-US" dirty="0"/>
              <a:t>. Nicolas P. </a:t>
            </a:r>
            <a:r>
              <a:rPr lang="en-US" dirty="0" err="1"/>
              <a:t>Rougier</a:t>
            </a:r>
            <a:r>
              <a:rPr lang="en-US" dirty="0"/>
              <a:t> , Michael </a:t>
            </a:r>
            <a:r>
              <a:rPr lang="en-US" dirty="0" err="1"/>
              <a:t>Droettboom</a:t>
            </a:r>
            <a:r>
              <a:rPr lang="en-US" dirty="0"/>
              <a:t>, Philip E. Bourne. PLOS Computational Biology. September 11, 2014</a:t>
            </a:r>
          </a:p>
        </p:txBody>
      </p:sp>
    </p:spTree>
    <p:extLst>
      <p:ext uri="{BB962C8B-B14F-4D97-AF65-F5344CB8AC3E}">
        <p14:creationId xmlns:p14="http://schemas.microsoft.com/office/powerpoint/2010/main" val="1053501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Resources</a:t>
            </a:r>
            <a:endParaRPr lang="en-US" dirty="0"/>
          </a:p>
        </p:txBody>
      </p:sp>
      <p:sp>
        <p:nvSpPr>
          <p:cNvPr id="3" name="Content Placeholder 2"/>
          <p:cNvSpPr>
            <a:spLocks noGrp="1"/>
          </p:cNvSpPr>
          <p:nvPr>
            <p:ph idx="1"/>
          </p:nvPr>
        </p:nvSpPr>
        <p:spPr/>
        <p:txBody>
          <a:bodyPr>
            <a:normAutofit/>
          </a:bodyPr>
          <a:lstStyle/>
          <a:p>
            <a:r>
              <a:rPr lang="en-US"/>
              <a:t>one-dataset-visualized-25-ways</a:t>
            </a:r>
            <a:endParaRPr lang="en-US" dirty="0"/>
          </a:p>
          <a:p>
            <a:pPr lvl="1"/>
            <a:r>
              <a:rPr lang="en-US" dirty="0"/>
              <a:t>http://</a:t>
            </a:r>
            <a:r>
              <a:rPr lang="en-US" dirty="0" err="1"/>
              <a:t>flowingdata.com</a:t>
            </a:r>
            <a:r>
              <a:rPr lang="en-US" dirty="0"/>
              <a:t>/2017/01/24/one-dataset-visualized-25-ways/</a:t>
            </a:r>
          </a:p>
        </p:txBody>
      </p:sp>
    </p:spTree>
    <p:extLst>
      <p:ext uri="{BB962C8B-B14F-4D97-AF65-F5344CB8AC3E}">
        <p14:creationId xmlns:p14="http://schemas.microsoft.com/office/powerpoint/2010/main" val="2711470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Resources</a:t>
            </a:r>
            <a:endParaRPr lang="en-US" dirty="0"/>
          </a:p>
        </p:txBody>
      </p:sp>
      <p:sp>
        <p:nvSpPr>
          <p:cNvPr id="3" name="Content Placeholder 2"/>
          <p:cNvSpPr>
            <a:spLocks noGrp="1"/>
          </p:cNvSpPr>
          <p:nvPr>
            <p:ph idx="1"/>
          </p:nvPr>
        </p:nvSpPr>
        <p:spPr/>
        <p:txBody>
          <a:bodyPr>
            <a:normAutofit fontScale="77500" lnSpcReduction="20000"/>
          </a:bodyPr>
          <a:lstStyle/>
          <a:p>
            <a:r>
              <a:rPr lang="en-US" dirty="0"/>
              <a:t>Nature Methods: Point of View column</a:t>
            </a:r>
          </a:p>
          <a:p>
            <a:pPr lvl="1"/>
            <a:r>
              <a:rPr lang="en-US" dirty="0">
                <a:hlinkClick r:id="rId2"/>
              </a:rPr>
              <a:t>http://blogs.nature.com/methagora/2013/07/data-visualization-points-of-view.html</a:t>
            </a:r>
            <a:endParaRPr lang="en-US" dirty="0"/>
          </a:p>
          <a:p>
            <a:pPr lvl="1"/>
            <a:r>
              <a:rPr lang="en-US" dirty="0">
                <a:hlinkClick r:id="rId3"/>
              </a:rPr>
              <a:t>http://mkweb.bcgsc.ca/pointsofview/</a:t>
            </a:r>
            <a:endParaRPr lang="en-US" dirty="0"/>
          </a:p>
          <a:p>
            <a:r>
              <a:rPr lang="en-US" dirty="0">
                <a:hlinkClick r:id="rId4"/>
              </a:rPr>
              <a:t>Publications</a:t>
            </a:r>
          </a:p>
          <a:p>
            <a:pPr lvl="1"/>
            <a:r>
              <a:rPr lang="en-US" dirty="0">
                <a:hlinkClick r:id="rId4"/>
              </a:rPr>
              <a:t>https://www.knowablemagazine.org/article/mind/2019/science-data-visualization</a:t>
            </a:r>
            <a:endParaRPr lang="en-US" dirty="0"/>
          </a:p>
          <a:p>
            <a:pPr lvl="1"/>
            <a:r>
              <a:rPr lang="en-US" dirty="0"/>
              <a:t>https://</a:t>
            </a:r>
            <a:r>
              <a:rPr lang="en-US" dirty="0" err="1"/>
              <a:t>www.annualreviews.org</a:t>
            </a:r>
            <a:r>
              <a:rPr lang="en-US" dirty="0"/>
              <a:t>/</a:t>
            </a:r>
            <a:r>
              <a:rPr lang="en-US" dirty="0" err="1"/>
              <a:t>doi</a:t>
            </a:r>
            <a:r>
              <a:rPr lang="en-US" dirty="0"/>
              <a:t>/pdf/10.1146/annurev-biodatasci-080917-013424</a:t>
            </a:r>
          </a:p>
          <a:p>
            <a:endParaRPr lang="en-US" dirty="0"/>
          </a:p>
          <a:p>
            <a:r>
              <a:rPr lang="en-US" dirty="0"/>
              <a:t>http://</a:t>
            </a:r>
            <a:r>
              <a:rPr lang="en-US" dirty="0" err="1"/>
              <a:t>www.vanseodesign.com</a:t>
            </a:r>
            <a:r>
              <a:rPr lang="en-US" dirty="0"/>
              <a:t>/web-design/gestalt-principles-of-perception/</a:t>
            </a:r>
          </a:p>
          <a:p>
            <a:r>
              <a:rPr lang="en-US" dirty="0"/>
              <a:t>Course</a:t>
            </a:r>
          </a:p>
          <a:p>
            <a:pPr lvl="1"/>
            <a:r>
              <a:rPr lang="en-US" dirty="0"/>
              <a:t>http://</a:t>
            </a:r>
            <a:r>
              <a:rPr lang="en-US" dirty="0" err="1"/>
              <a:t>enrico.bertini.io</a:t>
            </a:r>
            <a:r>
              <a:rPr lang="en-US" dirty="0"/>
              <a:t>/teaching/</a:t>
            </a:r>
          </a:p>
          <a:p>
            <a:r>
              <a:rPr lang="en-US" dirty="0"/>
              <a:t>Chart Chooser</a:t>
            </a:r>
          </a:p>
          <a:p>
            <a:pPr lvl="1"/>
            <a:r>
              <a:rPr lang="en-US" dirty="0"/>
              <a:t>http://</a:t>
            </a:r>
            <a:r>
              <a:rPr lang="en-US" dirty="0" err="1"/>
              <a:t>labs.juiceanalytics.com</a:t>
            </a:r>
            <a:r>
              <a:rPr lang="en-US" dirty="0"/>
              <a:t>/</a:t>
            </a:r>
            <a:r>
              <a:rPr lang="en-US" dirty="0" err="1"/>
              <a:t>chartchooser</a:t>
            </a:r>
            <a:r>
              <a:rPr lang="en-US" dirty="0"/>
              <a:t>/</a:t>
            </a:r>
          </a:p>
          <a:p>
            <a:pPr lvl="1"/>
            <a:endParaRPr lang="en-US" dirty="0"/>
          </a:p>
        </p:txBody>
      </p:sp>
    </p:spTree>
    <p:extLst>
      <p:ext uri="{BB962C8B-B14F-4D97-AF65-F5344CB8AC3E}">
        <p14:creationId xmlns:p14="http://schemas.microsoft.com/office/powerpoint/2010/main" val="1602680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Anscombe’s</a:t>
            </a:r>
            <a:r>
              <a:rPr lang="en-US" dirty="0"/>
              <a:t> Quartet</a:t>
            </a:r>
          </a:p>
        </p:txBody>
      </p:sp>
      <p:pic>
        <p:nvPicPr>
          <p:cNvPr id="5" name="Content Placeholder 4" descr="Anscombe's quartet table.png"/>
          <p:cNvPicPr>
            <a:picLocks noGrp="1" noChangeAspect="1"/>
          </p:cNvPicPr>
          <p:nvPr>
            <p:ph idx="1"/>
          </p:nvPr>
        </p:nvPicPr>
        <p:blipFill>
          <a:blip r:embed="rId3">
            <a:extLst>
              <a:ext uri="{28A0092B-C50C-407E-A947-70E740481C1C}">
                <a14:useLocalDpi xmlns:a14="http://schemas.microsoft.com/office/drawing/2010/main" val="0"/>
              </a:ext>
            </a:extLst>
          </a:blip>
          <a:srcRect t="-2190" b="-2190"/>
          <a:stretch>
            <a:fillRect/>
          </a:stretch>
        </p:blipFill>
        <p:spPr/>
      </p:pic>
    </p:spTree>
    <p:extLst>
      <p:ext uri="{BB962C8B-B14F-4D97-AF65-F5344CB8AC3E}">
        <p14:creationId xmlns:p14="http://schemas.microsoft.com/office/powerpoint/2010/main" val="2177926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Anscombe’s</a:t>
            </a:r>
            <a:r>
              <a:rPr lang="en-US" dirty="0"/>
              <a:t> Quartet</a:t>
            </a:r>
          </a:p>
        </p:txBody>
      </p:sp>
      <p:pic>
        <p:nvPicPr>
          <p:cNvPr id="5" name="Content Placeholder 4" descr="anscombe.png"/>
          <p:cNvPicPr>
            <a:picLocks noGrp="1" noChangeAspect="1"/>
          </p:cNvPicPr>
          <p:nvPr>
            <p:ph idx="1"/>
          </p:nvPr>
        </p:nvPicPr>
        <p:blipFill>
          <a:blip r:embed="rId3">
            <a:extLst>
              <a:ext uri="{28A0092B-C50C-407E-A947-70E740481C1C}">
                <a14:useLocalDpi xmlns:a14="http://schemas.microsoft.com/office/drawing/2010/main" val="0"/>
              </a:ext>
            </a:extLst>
          </a:blip>
          <a:srcRect l="-12089" r="-12089"/>
          <a:stretch>
            <a:fillRect/>
          </a:stretch>
        </p:blipFill>
        <p:spPr/>
      </p:pic>
    </p:spTree>
    <p:extLst>
      <p:ext uri="{BB962C8B-B14F-4D97-AF65-F5344CB8AC3E}">
        <p14:creationId xmlns:p14="http://schemas.microsoft.com/office/powerpoint/2010/main" val="2614295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r>
              <a:rPr lang="en-US" dirty="0"/>
              <a:t>Data Analysis</a:t>
            </a:r>
          </a:p>
          <a:p>
            <a:pPr lvl="1"/>
            <a:r>
              <a:rPr lang="en-US" dirty="0"/>
              <a:t>Understand the data</a:t>
            </a:r>
          </a:p>
          <a:p>
            <a:pPr lvl="1"/>
            <a:r>
              <a:rPr lang="en-US" dirty="0"/>
              <a:t>Derive information from data</a:t>
            </a:r>
          </a:p>
          <a:p>
            <a:pPr lvl="1"/>
            <a:endParaRPr lang="en-US" dirty="0"/>
          </a:p>
          <a:p>
            <a:r>
              <a:rPr lang="en-US" dirty="0"/>
              <a:t>Communication</a:t>
            </a:r>
          </a:p>
          <a:p>
            <a:pPr lvl="1"/>
            <a:r>
              <a:rPr lang="en-US" dirty="0"/>
              <a:t>Of information</a:t>
            </a:r>
          </a:p>
          <a:p>
            <a:pPr lvl="1"/>
            <a:r>
              <a:rPr lang="en-US" dirty="0"/>
              <a:t>Of trends</a:t>
            </a:r>
          </a:p>
          <a:p>
            <a:pPr lvl="1"/>
            <a:r>
              <a:rPr lang="en-US" dirty="0"/>
              <a:t>Involves simplification </a:t>
            </a:r>
          </a:p>
          <a:p>
            <a:endParaRPr lang="en-US" dirty="0"/>
          </a:p>
        </p:txBody>
      </p:sp>
    </p:spTree>
    <p:extLst>
      <p:ext uri="{BB962C8B-B14F-4D97-AF65-F5344CB8AC3E}">
        <p14:creationId xmlns:p14="http://schemas.microsoft.com/office/powerpoint/2010/main" val="1767389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Napoleon's March by Charles </a:t>
            </a:r>
            <a:r>
              <a:rPr lang="en-US" dirty="0" err="1"/>
              <a:t>Minard</a:t>
            </a:r>
            <a:endParaRPr lang="en-US" dirty="0"/>
          </a:p>
        </p:txBody>
      </p:sp>
      <p:pic>
        <p:nvPicPr>
          <p:cNvPr id="9" name="Content Placeholder 8"/>
          <p:cNvPicPr>
            <a:picLocks noGrp="1" noChangeAspect="1"/>
          </p:cNvPicPr>
          <p:nvPr>
            <p:ph idx="1"/>
          </p:nvPr>
        </p:nvPicPr>
        <p:blipFill>
          <a:blip r:embed="rId3"/>
          <a:srcRect t="-11427" b="-11427"/>
          <a:stretch>
            <a:fillRect/>
          </a:stretch>
        </p:blipFill>
        <p:spPr/>
      </p:pic>
      <p:sp>
        <p:nvSpPr>
          <p:cNvPr id="7" name="Rectangle 6"/>
          <p:cNvSpPr/>
          <p:nvPr/>
        </p:nvSpPr>
        <p:spPr>
          <a:xfrm>
            <a:off x="6195329" y="6471628"/>
            <a:ext cx="1843023" cy="246221"/>
          </a:xfrm>
          <a:prstGeom prst="rect">
            <a:avLst/>
          </a:prstGeom>
        </p:spPr>
        <p:txBody>
          <a:bodyPr wrap="none">
            <a:spAutoFit/>
          </a:bodyPr>
          <a:lstStyle/>
          <a:p>
            <a:r>
              <a:rPr lang="en-US" sz="1000" dirty="0" err="1"/>
              <a:t>Minard’s</a:t>
            </a:r>
            <a:r>
              <a:rPr lang="en-US" sz="1000" dirty="0"/>
              <a:t> Greatest Hit, c.1869</a:t>
            </a:r>
          </a:p>
        </p:txBody>
      </p:sp>
    </p:spTree>
    <p:extLst>
      <p:ext uri="{BB962C8B-B14F-4D97-AF65-F5344CB8AC3E}">
        <p14:creationId xmlns:p14="http://schemas.microsoft.com/office/powerpoint/2010/main" val="3278725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7E7F34FD-1F74-2145-B8A3-50800E3EB835}"/>
              </a:ext>
            </a:extLst>
          </p:cNvPr>
          <p:cNvPicPr>
            <a:picLocks noGrp="1" noChangeAspect="1"/>
          </p:cNvPicPr>
          <p:nvPr>
            <p:ph sz="half" idx="1"/>
          </p:nvPr>
        </p:nvPicPr>
        <p:blipFill>
          <a:blip r:embed="rId2"/>
          <a:stretch>
            <a:fillRect/>
          </a:stretch>
        </p:blipFill>
        <p:spPr>
          <a:xfrm>
            <a:off x="3131139" y="593725"/>
            <a:ext cx="4710522" cy="5349875"/>
          </a:xfrm>
        </p:spPr>
      </p:pic>
      <p:sp>
        <p:nvSpPr>
          <p:cNvPr id="10" name="Title 9">
            <a:extLst>
              <a:ext uri="{FF2B5EF4-FFF2-40B4-BE49-F238E27FC236}">
                <a16:creationId xmlns:a16="http://schemas.microsoft.com/office/drawing/2014/main" id="{448F3CA6-750C-0148-9962-03DA6BE0915C}"/>
              </a:ext>
            </a:extLst>
          </p:cNvPr>
          <p:cNvSpPr>
            <a:spLocks noGrp="1"/>
          </p:cNvSpPr>
          <p:nvPr>
            <p:ph type="title"/>
          </p:nvPr>
        </p:nvSpPr>
        <p:spPr/>
        <p:txBody>
          <a:bodyPr/>
          <a:lstStyle/>
          <a:p>
            <a:r>
              <a:rPr lang="en-US" dirty="0"/>
              <a:t>Why scientists need to be better at data visualization</a:t>
            </a:r>
          </a:p>
        </p:txBody>
      </p:sp>
      <p:sp>
        <p:nvSpPr>
          <p:cNvPr id="18" name="Text Placeholder 17">
            <a:extLst>
              <a:ext uri="{FF2B5EF4-FFF2-40B4-BE49-F238E27FC236}">
                <a16:creationId xmlns:a16="http://schemas.microsoft.com/office/drawing/2014/main" id="{A4742448-8EDB-BF40-B16F-01DFB5CCBA14}"/>
              </a:ext>
            </a:extLst>
          </p:cNvPr>
          <p:cNvSpPr>
            <a:spLocks noGrp="1"/>
          </p:cNvSpPr>
          <p:nvPr>
            <p:ph type="body" idx="2"/>
          </p:nvPr>
        </p:nvSpPr>
        <p:spPr/>
        <p:txBody>
          <a:bodyPr/>
          <a:lstStyle/>
          <a:p>
            <a:r>
              <a:rPr lang="en-US" dirty="0"/>
              <a:t>The scientific literature is riddled with bad charts and graphs, leading to misunderstanding and worse. Avoiding design missteps can improve understanding of research.</a:t>
            </a:r>
          </a:p>
          <a:p>
            <a:r>
              <a:rPr lang="en-US" dirty="0"/>
              <a:t>By Betsy Mason</a:t>
            </a:r>
          </a:p>
          <a:p>
            <a:r>
              <a:rPr lang="en-US" dirty="0"/>
              <a:t>Knowable Magazine 11.12.2019</a:t>
            </a:r>
          </a:p>
        </p:txBody>
      </p:sp>
      <p:sp>
        <p:nvSpPr>
          <p:cNvPr id="19" name="Rectangle 18">
            <a:extLst>
              <a:ext uri="{FF2B5EF4-FFF2-40B4-BE49-F238E27FC236}">
                <a16:creationId xmlns:a16="http://schemas.microsoft.com/office/drawing/2014/main" id="{A6F87FD4-39FA-A34C-8A6E-8F60FB7BEFC2}"/>
              </a:ext>
            </a:extLst>
          </p:cNvPr>
          <p:cNvSpPr/>
          <p:nvPr/>
        </p:nvSpPr>
        <p:spPr>
          <a:xfrm>
            <a:off x="3131139" y="5959813"/>
            <a:ext cx="4572000" cy="646331"/>
          </a:xfrm>
          <a:prstGeom prst="rect">
            <a:avLst/>
          </a:prstGeom>
        </p:spPr>
        <p:txBody>
          <a:bodyPr>
            <a:spAutoFit/>
          </a:bodyPr>
          <a:lstStyle/>
          <a:p>
            <a:r>
              <a:rPr lang="en-US" dirty="0"/>
              <a:t>https://</a:t>
            </a:r>
            <a:r>
              <a:rPr lang="en-US" dirty="0" err="1"/>
              <a:t>www.knowablemagazine.org</a:t>
            </a:r>
            <a:r>
              <a:rPr lang="en-US" dirty="0"/>
              <a:t>/article/mind/2019/science-data-visualization</a:t>
            </a:r>
          </a:p>
        </p:txBody>
      </p:sp>
    </p:spTree>
    <p:extLst>
      <p:ext uri="{BB962C8B-B14F-4D97-AF65-F5344CB8AC3E}">
        <p14:creationId xmlns:p14="http://schemas.microsoft.com/office/powerpoint/2010/main" val="1949791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678F02-C68A-8041-B60B-72BC0C402A21}"/>
              </a:ext>
            </a:extLst>
          </p:cNvPr>
          <p:cNvSpPr>
            <a:spLocks noGrp="1"/>
          </p:cNvSpPr>
          <p:nvPr>
            <p:ph type="title"/>
          </p:nvPr>
        </p:nvSpPr>
        <p:spPr/>
        <p:txBody>
          <a:bodyPr>
            <a:normAutofit fontScale="90000"/>
          </a:bodyPr>
          <a:lstStyle/>
          <a:p>
            <a:r>
              <a:rPr lang="en-US" dirty="0"/>
              <a:t>Why scientists need to be better at data visualization</a:t>
            </a:r>
          </a:p>
        </p:txBody>
      </p:sp>
      <p:pic>
        <p:nvPicPr>
          <p:cNvPr id="7" name="Content Placeholder 6">
            <a:extLst>
              <a:ext uri="{FF2B5EF4-FFF2-40B4-BE49-F238E27FC236}">
                <a16:creationId xmlns:a16="http://schemas.microsoft.com/office/drawing/2014/main" id="{F35F7335-6994-BC4B-B009-F5F0D0BAC180}"/>
              </a:ext>
            </a:extLst>
          </p:cNvPr>
          <p:cNvPicPr>
            <a:picLocks noGrp="1" noChangeAspect="1"/>
          </p:cNvPicPr>
          <p:nvPr>
            <p:ph idx="1"/>
          </p:nvPr>
        </p:nvPicPr>
        <p:blipFill>
          <a:blip r:embed="rId2"/>
          <a:stretch>
            <a:fillRect/>
          </a:stretch>
        </p:blipFill>
        <p:spPr>
          <a:xfrm>
            <a:off x="591926" y="1527175"/>
            <a:ext cx="6817148" cy="4416425"/>
          </a:xfrm>
        </p:spPr>
      </p:pic>
    </p:spTree>
    <p:extLst>
      <p:ext uri="{BB962C8B-B14F-4D97-AF65-F5344CB8AC3E}">
        <p14:creationId xmlns:p14="http://schemas.microsoft.com/office/powerpoint/2010/main" val="26382083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IAIDBrandedPP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NIAID Branded PPT.potx</Template>
  <TotalTime>3720</TotalTime>
  <Words>1256</Words>
  <Application>Microsoft Macintosh PowerPoint</Application>
  <PresentationFormat>On-screen Show (4:3)</PresentationFormat>
  <Paragraphs>148</Paragraphs>
  <Slides>35</Slides>
  <Notes>13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Wingdings</vt:lpstr>
      <vt:lpstr>Wingdings 2</vt:lpstr>
      <vt:lpstr>NIAIDBrandedPPT</vt:lpstr>
      <vt:lpstr>Data Visualization in Python</vt:lpstr>
      <vt:lpstr>Get the files…</vt:lpstr>
      <vt:lpstr>What is Data Visualization?</vt:lpstr>
      <vt:lpstr> Anscombe’s Quartet</vt:lpstr>
      <vt:lpstr> Anscombe’s Quartet</vt:lpstr>
      <vt:lpstr>Objectives</vt:lpstr>
      <vt:lpstr>Napoleon's March by Charles Minard</vt:lpstr>
      <vt:lpstr>Why scientists need to be better at data visualization</vt:lpstr>
      <vt:lpstr>Why scientists need to be better at data visualization</vt:lpstr>
      <vt:lpstr>Ranking Visual Elements</vt:lpstr>
      <vt:lpstr>Pie vs Bar Charts</vt:lpstr>
      <vt:lpstr>Ten-ish Simple Rules / Guidelines</vt:lpstr>
      <vt:lpstr>Ten-ish Simple Rules / Guidelines</vt:lpstr>
      <vt:lpstr>Ten-ish Simple Rules / Guidelines</vt:lpstr>
      <vt:lpstr>Ten-ish Simple Rules / Guidelines</vt:lpstr>
      <vt:lpstr>Ten-ish Simple Rules / Guidelines</vt:lpstr>
      <vt:lpstr>Ten-ish Simple Rules / Guidelines</vt:lpstr>
      <vt:lpstr>Ten-ish Simple Rules / Guidelines</vt:lpstr>
      <vt:lpstr>Ten-ish Simple Rules / Guidelines</vt:lpstr>
      <vt:lpstr>Ten-ish Simple Rules / Guidelines</vt:lpstr>
      <vt:lpstr>Ten-ish Simple Rules / Guidelines</vt:lpstr>
      <vt:lpstr>How Much Data Can You Put In A Chart?</vt:lpstr>
      <vt:lpstr>How Much Data Can You Present In A Single Graph? Two Dimensions?</vt:lpstr>
      <vt:lpstr>How Much Data Can You Present In A Single Graph? Three Dimensions?</vt:lpstr>
      <vt:lpstr>How Much Data Can You Present In A Single Graph? Four Dimensions?</vt:lpstr>
      <vt:lpstr>How Much Data Can You Present In A Single Graph? Five Dimensions?</vt:lpstr>
      <vt:lpstr>How Do I Know Which Chart To Use?</vt:lpstr>
      <vt:lpstr>Choose the Right Chart Type for your Data</vt:lpstr>
      <vt:lpstr>Data Visualization</vt:lpstr>
      <vt:lpstr>Additional (non-python) Data Visualization Techniques:</vt:lpstr>
      <vt:lpstr>Network Visualization: Cytoscape</vt:lpstr>
      <vt:lpstr>Network Visualization: Gelphi</vt:lpstr>
      <vt:lpstr>References</vt:lpstr>
      <vt:lpstr>Resources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Squires, Richard (NIH/NIAID) [C]</dc:creator>
  <cp:lastModifiedBy>Squires, Richard (NIH/NIAID) [C]</cp:lastModifiedBy>
  <cp:revision>259</cp:revision>
  <dcterms:created xsi:type="dcterms:W3CDTF">2015-02-02T03:16:27Z</dcterms:created>
  <dcterms:modified xsi:type="dcterms:W3CDTF">2019-11-18T11:04:41Z</dcterms:modified>
</cp:coreProperties>
</file>